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0"/>
  </p:notesMasterIdLst>
  <p:sldIdLst>
    <p:sldId id="300" r:id="rId3"/>
    <p:sldId id="266" r:id="rId4"/>
    <p:sldId id="265" r:id="rId5"/>
    <p:sldId id="263" r:id="rId6"/>
    <p:sldId id="302" r:id="rId7"/>
    <p:sldId id="301" r:id="rId8"/>
    <p:sldId id="264" r:id="rId9"/>
    <p:sldId id="277" r:id="rId10"/>
    <p:sldId id="278" r:id="rId11"/>
    <p:sldId id="256" r:id="rId12"/>
    <p:sldId id="267" r:id="rId13"/>
    <p:sldId id="269" r:id="rId14"/>
    <p:sldId id="270" r:id="rId15"/>
    <p:sldId id="272" r:id="rId16"/>
    <p:sldId id="273" r:id="rId17"/>
    <p:sldId id="268" r:id="rId18"/>
    <p:sldId id="271" r:id="rId19"/>
    <p:sldId id="298" r:id="rId20"/>
    <p:sldId id="294" r:id="rId21"/>
    <p:sldId id="297" r:id="rId22"/>
    <p:sldId id="295" r:id="rId23"/>
    <p:sldId id="276" r:id="rId24"/>
    <p:sldId id="296" r:id="rId25"/>
    <p:sldId id="292" r:id="rId26"/>
    <p:sldId id="293" r:id="rId27"/>
    <p:sldId id="291" r:id="rId28"/>
    <p:sldId id="274" r:id="rId29"/>
    <p:sldId id="279" r:id="rId30"/>
    <p:sldId id="280" r:id="rId31"/>
    <p:sldId id="281" r:id="rId32"/>
    <p:sldId id="282" r:id="rId33"/>
    <p:sldId id="283" r:id="rId34"/>
    <p:sldId id="287" r:id="rId35"/>
    <p:sldId id="285" r:id="rId36"/>
    <p:sldId id="284" r:id="rId37"/>
    <p:sldId id="299" r:id="rId38"/>
    <p:sldId id="288" r:id="rId39"/>
    <p:sldId id="303" r:id="rId40"/>
    <p:sldId id="304" r:id="rId41"/>
    <p:sldId id="275" r:id="rId42"/>
    <p:sldId id="290" r:id="rId43"/>
    <p:sldId id="262" r:id="rId44"/>
    <p:sldId id="261" r:id="rId45"/>
    <p:sldId id="258" r:id="rId46"/>
    <p:sldId id="257" r:id="rId47"/>
    <p:sldId id="260" r:id="rId48"/>
    <p:sldId id="25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2192" y="-88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44C65-CA2C-DE4D-9318-0D0B0018F66A}" type="datetimeFigureOut">
              <a:rPr lang="en-US" smtClean="0"/>
              <a:t>10/31/12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36573-A349-8A4E-B132-D472466465AA}" type="slidenum">
              <a:rPr lang="en-US" smtClean="0"/>
              <a:t>‹#›</a:t>
            </a:fld>
            <a:endParaRPr lang="en-US"/>
          </a:p>
        </p:txBody>
      </p:sp>
    </p:spTree>
    <p:extLst>
      <p:ext uri="{BB962C8B-B14F-4D97-AF65-F5344CB8AC3E}">
        <p14:creationId xmlns:p14="http://schemas.microsoft.com/office/powerpoint/2010/main" val="34411105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err="1" smtClean="0"/>
              <a:t>contextus</a:t>
            </a:r>
            <a:r>
              <a:rPr lang="en-US" i="1" dirty="0" smtClean="0"/>
              <a:t>:</a:t>
            </a:r>
          </a:p>
          <a:p>
            <a:r>
              <a:rPr lang="en-US" dirty="0" smtClean="0"/>
              <a:t>con = with</a:t>
            </a:r>
          </a:p>
          <a:p>
            <a:r>
              <a:rPr lang="en-US" dirty="0" err="1" smtClean="0"/>
              <a:t>texere</a:t>
            </a:r>
            <a:r>
              <a:rPr lang="en-US" dirty="0" smtClean="0"/>
              <a:t> = to weave</a:t>
            </a:r>
          </a:p>
          <a:p>
            <a:endParaRPr lang="en-US" dirty="0"/>
          </a:p>
        </p:txBody>
      </p:sp>
      <p:sp>
        <p:nvSpPr>
          <p:cNvPr id="4" name="Slide Number Placeholder 3"/>
          <p:cNvSpPr>
            <a:spLocks noGrp="1"/>
          </p:cNvSpPr>
          <p:nvPr>
            <p:ph type="sldNum" sz="quarter" idx="10"/>
          </p:nvPr>
        </p:nvSpPr>
        <p:spPr/>
        <p:txBody>
          <a:bodyPr/>
          <a:lstStyle/>
          <a:p>
            <a:fld id="{5F936573-A349-8A4E-B132-D472466465AA}" type="slidenum">
              <a:rPr lang="en-US" smtClean="0"/>
              <a:t>4</a:t>
            </a:fld>
            <a:endParaRPr lang="en-US"/>
          </a:p>
        </p:txBody>
      </p:sp>
    </p:spTree>
    <p:extLst>
      <p:ext uri="{BB962C8B-B14F-4D97-AF65-F5344CB8AC3E}">
        <p14:creationId xmlns:p14="http://schemas.microsoft.com/office/powerpoint/2010/main" val="207536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936573-A349-8A4E-B132-D472466465AA}" type="slidenum">
              <a:rPr lang="en-US" smtClean="0"/>
              <a:t>41</a:t>
            </a:fld>
            <a:endParaRPr lang="en-US"/>
          </a:p>
        </p:txBody>
      </p:sp>
    </p:spTree>
    <p:extLst>
      <p:ext uri="{BB962C8B-B14F-4D97-AF65-F5344CB8AC3E}">
        <p14:creationId xmlns:p14="http://schemas.microsoft.com/office/powerpoint/2010/main" val="1264456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10/31/12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smtClean="0">
                <a:solidFill>
                  <a:srgbClr val="D1EAEE"/>
                </a:solidFill>
              </a:defRPr>
            </a:lvl1pPr>
          </a:lstStyle>
          <a:p>
            <a:pPr>
              <a:defRPr/>
            </a:pPr>
            <a:fld id="{5B3E46BC-C729-B347-98E5-D403D8952761}" type="datetime1">
              <a:rPr lang="en-US"/>
              <a:pPr>
                <a:defRPr/>
              </a:pPr>
              <a:t>10/31/12</a:t>
            </a:fld>
            <a:endParaRPr lang="en-US"/>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12AFC114-A144-5F40-933A-7AAC2A9866AD}" type="slidenum">
              <a:rPr lang="en-US"/>
              <a:pPr>
                <a:defRPr/>
              </a:pPr>
              <a:t>‹#›</a:t>
            </a:fld>
            <a:endParaRPr lang="en-US"/>
          </a:p>
        </p:txBody>
      </p:sp>
    </p:spTree>
    <p:extLst>
      <p:ext uri="{BB962C8B-B14F-4D97-AF65-F5344CB8AC3E}">
        <p14:creationId xmlns:p14="http://schemas.microsoft.com/office/powerpoint/2010/main" val="258668658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050D94D-C156-6043-97AD-A11A734798BC}" type="datetime1">
              <a:rPr lang="en-US"/>
              <a:pPr>
                <a:defRPr/>
              </a:pPr>
              <a:t>10/31/12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9C81033-8F1D-8448-B2A6-E9814F8DF513}" type="slidenum">
              <a:rPr lang="en-US"/>
              <a:pPr>
                <a:defRPr/>
              </a:pPr>
              <a:t>‹#›</a:t>
            </a:fld>
            <a:endParaRPr lang="en-US"/>
          </a:p>
        </p:txBody>
      </p:sp>
    </p:spTree>
    <p:extLst>
      <p:ext uri="{BB962C8B-B14F-4D97-AF65-F5344CB8AC3E}">
        <p14:creationId xmlns:p14="http://schemas.microsoft.com/office/powerpoint/2010/main" val="1480812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6534711-BB42-5C44-B657-62EBBA0EEDE5}" type="datetime1">
              <a:rPr lang="en-US"/>
              <a:pPr>
                <a:defRPr/>
              </a:pPr>
              <a:t>10/31/12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C56A56A-80E2-DE44-9649-46FF7CD9F39F}" type="slidenum">
              <a:rPr lang="en-US"/>
              <a:pPr>
                <a:defRPr/>
              </a:pPr>
              <a:t>‹#›</a:t>
            </a:fld>
            <a:endParaRPr lang="en-US"/>
          </a:p>
        </p:txBody>
      </p:sp>
    </p:spTree>
    <p:extLst>
      <p:ext uri="{BB962C8B-B14F-4D97-AF65-F5344CB8AC3E}">
        <p14:creationId xmlns:p14="http://schemas.microsoft.com/office/powerpoint/2010/main" val="2766952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650AB31-C1E0-CF4F-A202-09F655463C3B}" type="datetime1">
              <a:rPr lang="en-US"/>
              <a:pPr>
                <a:defRPr/>
              </a:pPr>
              <a:t>10/31/12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394E192F-5D54-0244-A78E-9196BC5FF21F}" type="slidenum">
              <a:rPr lang="en-US"/>
              <a:pPr>
                <a:defRPr/>
              </a:pPr>
              <a:t>‹#›</a:t>
            </a:fld>
            <a:endParaRPr lang="en-US"/>
          </a:p>
        </p:txBody>
      </p:sp>
    </p:spTree>
    <p:extLst>
      <p:ext uri="{BB962C8B-B14F-4D97-AF65-F5344CB8AC3E}">
        <p14:creationId xmlns:p14="http://schemas.microsoft.com/office/powerpoint/2010/main" val="1119718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2F40680-E966-D544-957D-BA530A576F37}" type="datetime1">
              <a:rPr lang="en-US"/>
              <a:pPr>
                <a:defRPr/>
              </a:pPr>
              <a:t>10/31/12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F3E754A-EFEA-6449-B893-3F216B9BED98}" type="slidenum">
              <a:rPr lang="en-US"/>
              <a:pPr>
                <a:defRPr/>
              </a:pPr>
              <a:t>‹#›</a:t>
            </a:fld>
            <a:endParaRPr lang="en-US"/>
          </a:p>
        </p:txBody>
      </p:sp>
    </p:spTree>
    <p:extLst>
      <p:ext uri="{BB962C8B-B14F-4D97-AF65-F5344CB8AC3E}">
        <p14:creationId xmlns:p14="http://schemas.microsoft.com/office/powerpoint/2010/main" val="142717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AC7F673-80BA-4E45-A5DA-792B2A9BCCCE}" type="datetime1">
              <a:rPr lang="en-US"/>
              <a:pPr>
                <a:defRPr/>
              </a:pPr>
              <a:t>10/31/12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2AA87E5-4EBD-0B47-A98C-189F7D7D7200}" type="slidenum">
              <a:rPr lang="en-US"/>
              <a:pPr>
                <a:defRPr/>
              </a:pPr>
              <a:t>‹#›</a:t>
            </a:fld>
            <a:endParaRPr lang="en-US"/>
          </a:p>
        </p:txBody>
      </p:sp>
    </p:spTree>
    <p:extLst>
      <p:ext uri="{BB962C8B-B14F-4D97-AF65-F5344CB8AC3E}">
        <p14:creationId xmlns:p14="http://schemas.microsoft.com/office/powerpoint/2010/main" val="1254531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E06D692-1AA2-A84F-80C9-F688E44D37FD}" type="datetime1">
              <a:rPr lang="en-US"/>
              <a:pPr>
                <a:defRPr/>
              </a:pPr>
              <a:t>10/31/12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78496CD-868D-8441-B094-08FA991CE171}" type="slidenum">
              <a:rPr lang="en-US"/>
              <a:pPr>
                <a:defRPr/>
              </a:pPr>
              <a:t>‹#›</a:t>
            </a:fld>
            <a:endParaRPr lang="en-US"/>
          </a:p>
        </p:txBody>
      </p:sp>
    </p:spTree>
    <p:extLst>
      <p:ext uri="{BB962C8B-B14F-4D97-AF65-F5344CB8AC3E}">
        <p14:creationId xmlns:p14="http://schemas.microsoft.com/office/powerpoint/2010/main" val="159404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EC57DC6-30A2-6343-BE1F-C40AE049D3F7}" type="datetime1">
              <a:rPr lang="en-US"/>
              <a:pPr>
                <a:defRPr/>
              </a:pPr>
              <a:t>10/31/12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C43CB1C-F909-2E4B-8D22-379CF525298E}" type="slidenum">
              <a:rPr lang="en-US"/>
              <a:pPr>
                <a:defRPr/>
              </a:pPr>
              <a:t>‹#›</a:t>
            </a:fld>
            <a:endParaRPr lang="en-US"/>
          </a:p>
        </p:txBody>
      </p:sp>
    </p:spTree>
    <p:extLst>
      <p:ext uri="{BB962C8B-B14F-4D97-AF65-F5344CB8AC3E}">
        <p14:creationId xmlns:p14="http://schemas.microsoft.com/office/powerpoint/2010/main" val="3543525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E1698C6-27C7-324C-9669-3E7DB9863ABA}" type="datetime1">
              <a:rPr lang="en-US"/>
              <a:pPr>
                <a:defRPr/>
              </a:pPr>
              <a:t>10/31/12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362802A-6FCE-824A-9625-560056FAD282}" type="slidenum">
              <a:rPr lang="en-US"/>
              <a:pPr>
                <a:defRPr/>
              </a:pPr>
              <a:t>‹#›</a:t>
            </a:fld>
            <a:endParaRPr lang="en-US"/>
          </a:p>
        </p:txBody>
      </p:sp>
    </p:spTree>
    <p:extLst>
      <p:ext uri="{BB962C8B-B14F-4D97-AF65-F5344CB8AC3E}">
        <p14:creationId xmlns:p14="http://schemas.microsoft.com/office/powerpoint/2010/main" val="401138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10/31/12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10/31/12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10/31/12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10/31/12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10/31/12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10/31/12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10/31/12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10/31/12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457200" fontAlgn="base">
              <a:spcBef>
                <a:spcPct val="0"/>
              </a:spcBef>
              <a:spcAft>
                <a:spcPct val="0"/>
              </a:spcAft>
              <a:defRPr/>
            </a:pPr>
            <a:endParaRPr lang="en-US">
              <a:solidFill>
                <a:prstClr val="black"/>
              </a:solidFill>
              <a:latin typeface="Constantia" pitchFamily="-110" charset="0"/>
              <a:ea typeface="ＭＳ Ｐゴシック" pitchFamily="-110" charset="-128"/>
              <a:cs typeface="ＭＳ Ｐゴシック" pitchFamily="-110" charset="-128"/>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457200" fontAlgn="base">
              <a:spcBef>
                <a:spcPct val="0"/>
              </a:spcBef>
              <a:spcAft>
                <a:spcPct val="0"/>
              </a:spcAft>
              <a:defRPr/>
            </a:pPr>
            <a:endParaRPr lang="en-US">
              <a:solidFill>
                <a:prstClr val="black"/>
              </a:solidFill>
              <a:latin typeface="Constantia" pitchFamily="-110" charset="0"/>
              <a:ea typeface="ＭＳ Ｐゴシック" pitchFamily="-110" charset="-128"/>
              <a:cs typeface="ＭＳ Ｐゴシック" pitchFamily="-110" charset="-128"/>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smtClean="0">
                <a:solidFill>
                  <a:srgbClr val="045C75"/>
                </a:solidFill>
                <a:latin typeface="Constantia" charset="0"/>
              </a:defRPr>
            </a:lvl1pPr>
          </a:lstStyle>
          <a:p>
            <a:pPr defTabSz="457200" fontAlgn="base">
              <a:spcBef>
                <a:spcPct val="0"/>
              </a:spcBef>
              <a:spcAft>
                <a:spcPct val="0"/>
              </a:spcAft>
              <a:defRPr/>
            </a:pPr>
            <a:fld id="{4C7B3CD5-3431-4E4A-8C05-54C19DADC41A}" type="datetime1">
              <a:rPr lang="en-US">
                <a:ea typeface="ＭＳ Ｐゴシック" charset="0"/>
                <a:cs typeface="ＭＳ Ｐゴシック" charset="0"/>
              </a:rPr>
              <a:pPr defTabSz="457200" fontAlgn="base">
                <a:spcBef>
                  <a:spcPct val="0"/>
                </a:spcBef>
                <a:spcAft>
                  <a:spcPct val="0"/>
                </a:spcAft>
                <a:defRPr/>
              </a:pPr>
              <a:t>10/31/12</a:t>
            </a:fld>
            <a:endParaRPr lang="en-US">
              <a:ea typeface="ＭＳ Ｐゴシック" charset="0"/>
              <a:cs typeface="ＭＳ Ｐゴシック"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10" charset="0"/>
                <a:ea typeface="ＭＳ Ｐゴシック" pitchFamily="-110" charset="-128"/>
                <a:cs typeface="ＭＳ Ｐゴシック" pitchFamily="-110" charset="-128"/>
              </a:defRPr>
            </a:lvl1pPr>
          </a:lstStyle>
          <a:p>
            <a:pPr defTabSz="457200"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smtClean="0">
                <a:solidFill>
                  <a:srgbClr val="045C75"/>
                </a:solidFill>
                <a:latin typeface="Constantia" charset="0"/>
              </a:defRPr>
            </a:lvl1pPr>
          </a:lstStyle>
          <a:p>
            <a:pPr defTabSz="457200" fontAlgn="base">
              <a:spcBef>
                <a:spcPct val="0"/>
              </a:spcBef>
              <a:spcAft>
                <a:spcPct val="0"/>
              </a:spcAft>
              <a:defRPr/>
            </a:pPr>
            <a:fld id="{2CD5BFE9-3E15-7645-8DB6-1E06C5B01581}" type="slidenum">
              <a:rPr lang="en-US">
                <a:ea typeface="ＭＳ Ｐゴシック" charset="0"/>
                <a:cs typeface="ＭＳ Ｐゴシック" charset="0"/>
              </a:rPr>
              <a:pPr defTabSz="457200" fontAlgn="base">
                <a:spcBef>
                  <a:spcPct val="0"/>
                </a:spcBef>
                <a:spcAft>
                  <a:spcPct val="0"/>
                </a:spcAft>
                <a:defRPr/>
              </a:pPr>
              <a:t>‹#›</a:t>
            </a:fld>
            <a:endParaRPr lang="en-US">
              <a:ea typeface="ＭＳ Ｐゴシック" charset="0"/>
              <a:cs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457200" fontAlgn="base">
                <a:spcBef>
                  <a:spcPct val="0"/>
                </a:spcBef>
                <a:spcAft>
                  <a:spcPct val="0"/>
                </a:spcAft>
                <a:defRPr/>
              </a:pPr>
              <a:endParaRPr lang="en-US">
                <a:solidFill>
                  <a:prstClr val="black"/>
                </a:solidFill>
                <a:latin typeface="Constantia" pitchFamily="-110" charset="0"/>
                <a:ea typeface="ＭＳ Ｐゴシック" pitchFamily="-110" charset="-128"/>
                <a:cs typeface="ＭＳ Ｐゴシック" pitchFamily="-110" charset="-128"/>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457200" fontAlgn="base">
                <a:spcBef>
                  <a:spcPct val="0"/>
                </a:spcBef>
                <a:spcAft>
                  <a:spcPct val="0"/>
                </a:spcAft>
                <a:defRPr/>
              </a:pPr>
              <a:endParaRPr lang="en-US">
                <a:solidFill>
                  <a:prstClr val="black"/>
                </a:solidFill>
                <a:latin typeface="Constantia" pitchFamily="-110" charset="0"/>
                <a:ea typeface="ＭＳ Ｐゴシック" pitchFamily="-110" charset="-128"/>
                <a:cs typeface="ＭＳ Ｐゴシック" pitchFamily="-110" charset="-128"/>
              </a:endParaRPr>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rtl="0" eaLnBrk="0" fontAlgn="base" hangingPunct="0">
        <a:spcBef>
          <a:spcPct val="0"/>
        </a:spcBef>
        <a:spcAft>
          <a:spcPct val="0"/>
        </a:spcAft>
        <a:defRPr sz="50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5000">
          <a:solidFill>
            <a:schemeClr val="tx2"/>
          </a:solidFill>
          <a:latin typeface="Calibri" charset="0"/>
          <a:ea typeface="ＭＳ Ｐゴシック" charset="-128"/>
          <a:cs typeface="ＭＳ Ｐゴシック" charset="-128"/>
        </a:defRPr>
      </a:lvl2pPr>
      <a:lvl3pPr algn="l" rtl="0" eaLnBrk="0" fontAlgn="base" hangingPunct="0">
        <a:spcBef>
          <a:spcPct val="0"/>
        </a:spcBef>
        <a:spcAft>
          <a:spcPct val="0"/>
        </a:spcAft>
        <a:defRPr sz="5000">
          <a:solidFill>
            <a:schemeClr val="tx2"/>
          </a:solidFill>
          <a:latin typeface="Calibri" charset="0"/>
          <a:ea typeface="ＭＳ Ｐゴシック" charset="-128"/>
          <a:cs typeface="ＭＳ Ｐゴシック" charset="-128"/>
        </a:defRPr>
      </a:lvl3pPr>
      <a:lvl4pPr algn="l" rtl="0" eaLnBrk="0" fontAlgn="base" hangingPunct="0">
        <a:spcBef>
          <a:spcPct val="0"/>
        </a:spcBef>
        <a:spcAft>
          <a:spcPct val="0"/>
        </a:spcAft>
        <a:defRPr sz="5000">
          <a:solidFill>
            <a:schemeClr val="tx2"/>
          </a:solidFill>
          <a:latin typeface="Calibri" charset="0"/>
          <a:ea typeface="ＭＳ Ｐゴシック" charset="-128"/>
          <a:cs typeface="ＭＳ Ｐゴシック" charset="-128"/>
        </a:defRPr>
      </a:lvl4pPr>
      <a:lvl5pPr algn="l" rtl="0" eaLnBrk="0" fontAlgn="base" hangingPunct="0">
        <a:spcBef>
          <a:spcPct val="0"/>
        </a:spcBef>
        <a:spcAft>
          <a:spcPct val="0"/>
        </a:spcAft>
        <a:defRPr sz="5000">
          <a:solidFill>
            <a:schemeClr val="tx2"/>
          </a:solidFill>
          <a:latin typeface="Calibri" charset="0"/>
          <a:ea typeface="ＭＳ Ｐゴシック" charset="-128"/>
          <a:cs typeface="ＭＳ Ｐゴシック" charset="-128"/>
        </a:defRPr>
      </a:lvl5pPr>
      <a:lvl6pPr marL="457200" algn="l" rtl="0" fontAlgn="base">
        <a:spcBef>
          <a:spcPct val="0"/>
        </a:spcBef>
        <a:spcAft>
          <a:spcPct val="0"/>
        </a:spcAft>
        <a:defRPr sz="5000">
          <a:solidFill>
            <a:schemeClr val="tx2"/>
          </a:solidFill>
          <a:latin typeface="Calibri" charset="0"/>
          <a:ea typeface="ＭＳ Ｐゴシック" charset="-128"/>
          <a:cs typeface="ＭＳ Ｐゴシック" charset="-128"/>
        </a:defRPr>
      </a:lvl6pPr>
      <a:lvl7pPr marL="914400" algn="l" rtl="0" fontAlgn="base">
        <a:spcBef>
          <a:spcPct val="0"/>
        </a:spcBef>
        <a:spcAft>
          <a:spcPct val="0"/>
        </a:spcAft>
        <a:defRPr sz="5000">
          <a:solidFill>
            <a:schemeClr val="tx2"/>
          </a:solidFill>
          <a:latin typeface="Calibri" charset="0"/>
          <a:ea typeface="ＭＳ Ｐゴシック" charset="-128"/>
          <a:cs typeface="ＭＳ Ｐゴシック" charset="-128"/>
        </a:defRPr>
      </a:lvl7pPr>
      <a:lvl8pPr marL="1371600" algn="l" rtl="0" fontAlgn="base">
        <a:spcBef>
          <a:spcPct val="0"/>
        </a:spcBef>
        <a:spcAft>
          <a:spcPct val="0"/>
        </a:spcAft>
        <a:defRPr sz="5000">
          <a:solidFill>
            <a:schemeClr val="tx2"/>
          </a:solidFill>
          <a:latin typeface="Calibri" charset="0"/>
          <a:ea typeface="ＭＳ Ｐゴシック" charset="-128"/>
          <a:cs typeface="ＭＳ Ｐゴシック" charset="-128"/>
        </a:defRPr>
      </a:lvl8pPr>
      <a:lvl9pPr marL="1828800" algn="l" rtl="0" fontAlgn="base">
        <a:spcBef>
          <a:spcPct val="0"/>
        </a:spcBef>
        <a:spcAft>
          <a:spcPct val="0"/>
        </a:spcAft>
        <a:defRPr sz="5000">
          <a:solidFill>
            <a:schemeClr val="tx2"/>
          </a:solidFill>
          <a:latin typeface="Calibri" charset="0"/>
          <a:ea typeface="ＭＳ Ｐゴシック" charset="-128"/>
          <a:cs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128"/>
          <a:cs typeface="ＭＳ Ｐゴシック" charset="-128"/>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128"/>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128"/>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128"/>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8.png"/><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994" y="1189769"/>
            <a:ext cx="6897907" cy="1868444"/>
          </a:xfrm>
          <a:ln>
            <a:solidFill>
              <a:srgbClr val="FFFF00"/>
            </a:solidFill>
          </a:ln>
        </p:spPr>
        <p:txBody>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Integrating Resources for World History</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Subtitle 2"/>
          <p:cNvSpPr>
            <a:spLocks noGrp="1"/>
          </p:cNvSpPr>
          <p:nvPr>
            <p:ph type="subTitle" idx="1"/>
          </p:nvPr>
        </p:nvSpPr>
        <p:spPr>
          <a:xfrm>
            <a:off x="-1002540" y="4318416"/>
            <a:ext cx="11261866" cy="3425296"/>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Mark Jarrett, Ph.D.       Amy </a:t>
            </a:r>
            <a:r>
              <a:rPr lang="en-US" sz="2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Thibaut</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2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Montra</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Rogers</a:t>
            </a:r>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l"/>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Jarrett Publishing     </a:t>
            </a:r>
            <a:r>
              <a:rPr lang="en-US" sz="2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Thibaut</a:t>
            </a: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Consulting        Houston ISD</a:t>
            </a:r>
            <a:endPar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spTree>
    <p:extLst>
      <p:ext uri="{BB962C8B-B14F-4D97-AF65-F5344CB8AC3E}">
        <p14:creationId xmlns:p14="http://schemas.microsoft.com/office/powerpoint/2010/main" val="13937888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9680" y="719177"/>
            <a:ext cx="2770533" cy="4635698"/>
          </a:xfrm>
        </p:spPr>
        <p:txBody>
          <a:bodyPr>
            <a:scene3d>
              <a:camera prst="orthographicFront"/>
              <a:lightRig rig="threePt" dir="t"/>
            </a:scene3d>
            <a:sp3d extrusionH="57150">
              <a:bevelT w="38100" h="38100" prst="relaxedInset"/>
            </a:sp3d>
          </a:bodyPr>
          <a:lstStyle/>
          <a:p>
            <a:r>
              <a:rPr lang="en-US" b="1" dirty="0" smtClean="0">
                <a:solidFill>
                  <a:srgbClr val="FF0000"/>
                </a:solidFill>
                <a:effectLst>
                  <a:outerShdw blurRad="38100" dist="38100" dir="2700000" algn="tl">
                    <a:srgbClr val="000000">
                      <a:alpha val="43137"/>
                    </a:srgbClr>
                  </a:outerShdw>
                </a:effectLst>
              </a:rPr>
              <a:t>What is the World History Test Bank?</a:t>
            </a:r>
            <a:endParaRPr lang="en-US" b="1" dirty="0">
              <a:solidFill>
                <a:srgbClr val="FF0000"/>
              </a:solidFill>
              <a:effectLst>
                <a:outerShdw blurRad="38100" dist="38100" dir="2700000" algn="tl">
                  <a:srgbClr val="000000">
                    <a:alpha val="43137"/>
                  </a:srgbClr>
                </a:outerShdw>
              </a:effectLst>
            </a:endParaRPr>
          </a:p>
        </p:txBody>
      </p:sp>
      <p:pic>
        <p:nvPicPr>
          <p:cNvPr id="4" name="Picture 3" descr="World History Test Bank_00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0213" y="-49315"/>
            <a:ext cx="5299364" cy="6858000"/>
          </a:xfrm>
          <a:prstGeom prst="rect">
            <a:avLst/>
          </a:prstGeom>
        </p:spPr>
      </p:pic>
    </p:spTree>
    <p:extLst>
      <p:ext uri="{BB962C8B-B14F-4D97-AF65-F5344CB8AC3E}">
        <p14:creationId xmlns:p14="http://schemas.microsoft.com/office/powerpoint/2010/main" val="34877222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7065" y="137949"/>
            <a:ext cx="8229600" cy="1143000"/>
          </a:xfrm>
        </p:spPr>
        <p:txBody>
          <a:bodyPr/>
          <a:lstStyle/>
          <a:p>
            <a:pPr algn="ctr">
              <a:defRPr/>
            </a:pPr>
            <a:r>
              <a:rPr lang="en-US" dirty="0">
                <a:effectLst>
                  <a:outerShdw blurRad="38100" dist="38100" dir="2700000" algn="tl">
                    <a:srgbClr val="DDDDDD"/>
                  </a:outerShdw>
                </a:effectLst>
                <a:latin typeface="Calibri" charset="0"/>
                <a:ea typeface="ＭＳ Ｐゴシック" charset="0"/>
                <a:cs typeface="ＭＳ Ｐゴシック" charset="0"/>
              </a:rPr>
              <a:t>World History Test Bank</a:t>
            </a:r>
            <a:endParaRPr lang="en-US" dirty="0">
              <a:latin typeface="Calibri" charset="0"/>
              <a:ea typeface="ＭＳ Ｐゴシック" charset="0"/>
              <a:cs typeface="ＭＳ Ｐゴシック" charset="0"/>
            </a:endParaRPr>
          </a:p>
        </p:txBody>
      </p:sp>
      <p:pic>
        <p:nvPicPr>
          <p:cNvPr id="25604" name="Picture 4" descr="5430_TXMWHTB_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59896">
            <a:off x="4935538" y="1644650"/>
            <a:ext cx="3708400" cy="4799013"/>
          </a:xfrm>
          <a:prstGeom prst="rect">
            <a:avLst/>
          </a:prstGeom>
          <a:noFill/>
          <a:ln w="6350">
            <a:solidFill>
              <a:srgbClr val="000000"/>
            </a:solidFill>
            <a:miter lim="800000"/>
            <a:headEnd/>
            <a:tailEnd/>
          </a:ln>
          <a:effectLst>
            <a:outerShdw blurRad="63500" dist="101600" dir="2700000" algn="ctr" rotWithShape="0">
              <a:srgbClr val="B6ACB7">
                <a:alpha val="74998"/>
              </a:srgbClr>
            </a:outerShdw>
          </a:effectLst>
          <a:extLst>
            <a:ext uri="{909E8E84-426E-40dd-AFC4-6F175D3DCCD1}">
              <a14:hiddenFill xmlns:a14="http://schemas.microsoft.com/office/drawing/2010/main">
                <a:solidFill>
                  <a:srgbClr val="FFFFFF"/>
                </a:solidFill>
              </a14:hiddenFill>
            </a:ext>
          </a:extLst>
        </p:spPr>
      </p:pic>
      <p:sp>
        <p:nvSpPr>
          <p:cNvPr id="13315" name="Rectangle 5"/>
          <p:cNvSpPr>
            <a:spLocks noChangeArrowheads="1"/>
          </p:cNvSpPr>
          <p:nvPr/>
        </p:nvSpPr>
        <p:spPr bwMode="auto">
          <a:xfrm>
            <a:off x="206565" y="1464026"/>
            <a:ext cx="4305300" cy="574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457200" indent="-457200" defTabSz="457200" fontAlgn="base">
              <a:lnSpc>
                <a:spcPct val="90000"/>
              </a:lnSpc>
              <a:spcBef>
                <a:spcPts val="24"/>
              </a:spcBef>
              <a:spcAft>
                <a:spcPct val="0"/>
              </a:spcAft>
              <a:buClr>
                <a:srgbClr val="0BD0D9"/>
              </a:buClr>
              <a:buSzPct val="95000"/>
              <a:buFont typeface="Arial"/>
              <a:buChar char="•"/>
            </a:pPr>
            <a:r>
              <a:rPr lang="en-US" sz="2600" dirty="0" smtClean="0">
                <a:solidFill>
                  <a:prstClr val="black"/>
                </a:solidFill>
                <a:ea typeface="ＭＳ Ｐゴシック" charset="0"/>
                <a:cs typeface="ＭＳ Ｐゴシック" charset="0"/>
              </a:rPr>
              <a:t>The World History Test Bank contains 684 test questions based on </a:t>
            </a:r>
            <a:br>
              <a:rPr lang="en-US" sz="2600" dirty="0" smtClean="0">
                <a:solidFill>
                  <a:prstClr val="black"/>
                </a:solidFill>
                <a:ea typeface="ＭＳ Ｐゴシック" charset="0"/>
                <a:cs typeface="ＭＳ Ｐゴシック" charset="0"/>
              </a:rPr>
            </a:br>
            <a:r>
              <a:rPr lang="en-US" sz="2600" dirty="0" smtClean="0">
                <a:solidFill>
                  <a:prstClr val="black"/>
                </a:solidFill>
                <a:ea typeface="ＭＳ Ｐゴシック" charset="0"/>
                <a:cs typeface="ＭＳ Ｐゴシック" charset="0"/>
              </a:rPr>
              <a:t>STAAR and includes an additional 21 questions based on the Social Studies Skills TEKS</a:t>
            </a:r>
            <a:r>
              <a:rPr lang="en-US" sz="2600" dirty="0" smtClean="0">
                <a:solidFill>
                  <a:prstClr val="black"/>
                </a:solidFill>
                <a:latin typeface="Arial" charset="0"/>
                <a:ea typeface="ＭＳ Ｐゴシック" charset="0"/>
                <a:cs typeface="ＭＳ Ｐゴシック" charset="0"/>
              </a:rPr>
              <a:t>.</a:t>
            </a:r>
          </a:p>
          <a:p>
            <a:pPr defTabSz="457200" fontAlgn="base">
              <a:lnSpc>
                <a:spcPct val="90000"/>
              </a:lnSpc>
              <a:spcBef>
                <a:spcPts val="24"/>
              </a:spcBef>
              <a:spcAft>
                <a:spcPct val="0"/>
              </a:spcAft>
              <a:buClr>
                <a:srgbClr val="0BD0D9"/>
              </a:buClr>
              <a:buSzPct val="95000"/>
            </a:pPr>
            <a:endParaRPr lang="en-US" sz="2600" dirty="0">
              <a:solidFill>
                <a:prstClr val="black"/>
              </a:solidFill>
              <a:latin typeface="Arial" charset="0"/>
              <a:ea typeface="ＭＳ Ｐゴシック" charset="0"/>
              <a:cs typeface="ＭＳ Ｐゴシック" charset="0"/>
            </a:endParaRPr>
          </a:p>
          <a:p>
            <a:pPr marL="457200" indent="-457200" defTabSz="457200" fontAlgn="base">
              <a:lnSpc>
                <a:spcPct val="90000"/>
              </a:lnSpc>
              <a:spcBef>
                <a:spcPts val="24"/>
              </a:spcBef>
              <a:spcAft>
                <a:spcPct val="0"/>
              </a:spcAft>
              <a:buClr>
                <a:srgbClr val="0BD0D9"/>
              </a:buClr>
              <a:buSzPct val="95000"/>
              <a:buFont typeface="Arial"/>
              <a:buChar char="•"/>
            </a:pPr>
            <a:r>
              <a:rPr lang="en-US" sz="2600" dirty="0" smtClean="0"/>
              <a:t>There are enough </a:t>
            </a:r>
            <a:r>
              <a:rPr lang="en-US" sz="2600" dirty="0"/>
              <a:t>questions to be used for teacher quizzes, unit tests, </a:t>
            </a:r>
            <a:r>
              <a:rPr lang="en-US" sz="2600" dirty="0" smtClean="0"/>
              <a:t>a </a:t>
            </a:r>
            <a:r>
              <a:rPr lang="en-US" sz="2600" dirty="0"/>
              <a:t>district-wide midterm and </a:t>
            </a:r>
            <a:r>
              <a:rPr lang="en-US" sz="2600" dirty="0" smtClean="0"/>
              <a:t>a final practice test.</a:t>
            </a:r>
            <a:endParaRPr lang="en-US" sz="2600" dirty="0"/>
          </a:p>
          <a:p>
            <a:pPr defTabSz="457200" fontAlgn="base">
              <a:lnSpc>
                <a:spcPct val="90000"/>
              </a:lnSpc>
              <a:spcBef>
                <a:spcPct val="20000"/>
              </a:spcBef>
              <a:spcAft>
                <a:spcPct val="0"/>
              </a:spcAft>
              <a:buClr>
                <a:srgbClr val="0BD0D9"/>
              </a:buClr>
              <a:buSzPct val="95000"/>
              <a:buFont typeface="Wingdings 2" charset="0"/>
              <a:buNone/>
            </a:pPr>
            <a:endParaRPr lang="en-US" sz="2600" dirty="0" smtClean="0">
              <a:solidFill>
                <a:prstClr val="black"/>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16386" name="Rectangle 3"/>
          <p:cNvSpPr>
            <a:spLocks noGrp="1"/>
          </p:cNvSpPr>
          <p:nvPr>
            <p:ph type="body" idx="1"/>
          </p:nvPr>
        </p:nvSpPr>
        <p:spPr>
          <a:xfrm>
            <a:off x="457200" y="1736725"/>
            <a:ext cx="4279900" cy="4389438"/>
          </a:xfrm>
          <a:noFill/>
        </p:spPr>
        <p:txBody>
          <a:bodyPr/>
          <a:lstStyle/>
          <a:p>
            <a:r>
              <a:rPr lang="en-US" dirty="0">
                <a:latin typeface="Constantia" charset="0"/>
                <a:ea typeface="ＭＳ Ｐゴシック" charset="0"/>
                <a:cs typeface="ＭＳ Ｐゴシック" charset="0"/>
              </a:rPr>
              <a:t>Each TEKS starts a separate section.  </a:t>
            </a:r>
          </a:p>
          <a:p>
            <a:r>
              <a:rPr lang="en-US" dirty="0">
                <a:latin typeface="Constantia" charset="0"/>
                <a:ea typeface="ＭＳ Ｐゴシック" charset="0"/>
                <a:cs typeface="ＭＳ Ｐゴシック" charset="0"/>
              </a:rPr>
              <a:t>Three or more questions follow each TEKS</a:t>
            </a:r>
            <a:r>
              <a:rPr lang="en-US" dirty="0" smtClean="0">
                <a:latin typeface="Constantia" charset="0"/>
                <a:ea typeface="ＭＳ Ｐゴシック" charset="0"/>
                <a:cs typeface="ＭＳ Ｐゴシック" charset="0"/>
              </a:rPr>
              <a:t>.</a:t>
            </a:r>
            <a:endParaRPr lang="en-US" dirty="0">
              <a:latin typeface="Constantia" charset="0"/>
              <a:ea typeface="ＭＳ Ｐゴシック" charset="0"/>
              <a:cs typeface="ＭＳ Ｐゴシック" charset="0"/>
            </a:endParaRPr>
          </a:p>
        </p:txBody>
      </p:sp>
      <p:pic>
        <p:nvPicPr>
          <p:cNvPr id="187400" name="Picture 8" descr="5430_TXMWHTB_0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8561">
            <a:off x="4935538" y="1644650"/>
            <a:ext cx="3708400" cy="4799013"/>
          </a:xfrm>
          <a:prstGeom prst="rect">
            <a:avLst/>
          </a:prstGeom>
          <a:noFill/>
          <a:ln w="6350">
            <a:solidFill>
              <a:srgbClr val="000000"/>
            </a:solidFill>
            <a:miter lim="800000"/>
            <a:headEnd/>
            <a:tailEnd/>
          </a:ln>
          <a:effectLst>
            <a:outerShdw blurRad="63500" dist="101600" dir="2700000" algn="ctr" rotWithShape="0">
              <a:srgbClr val="B6ACB7">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17410" name="Rectangle 3"/>
          <p:cNvSpPr>
            <a:spLocks noGrp="1"/>
          </p:cNvSpPr>
          <p:nvPr>
            <p:ph type="body" idx="1"/>
          </p:nvPr>
        </p:nvSpPr>
        <p:spPr>
          <a:xfrm>
            <a:off x="457200" y="1736725"/>
            <a:ext cx="4279900" cy="4389438"/>
          </a:xfrm>
          <a:noFill/>
        </p:spPr>
        <p:txBody>
          <a:bodyPr/>
          <a:lstStyle/>
          <a:p>
            <a:r>
              <a:rPr lang="en-US" dirty="0" smtClean="0">
                <a:latin typeface="Constantia" charset="0"/>
                <a:ea typeface="ＭＳ Ｐゴシック" charset="0"/>
                <a:cs typeface="ＭＳ Ｐゴシック" charset="0"/>
              </a:rPr>
              <a:t>Special </a:t>
            </a:r>
            <a:r>
              <a:rPr lang="en-US" dirty="0">
                <a:latin typeface="Constantia" charset="0"/>
                <a:ea typeface="ＭＳ Ｐゴシック" charset="0"/>
                <a:cs typeface="ＭＳ Ｐゴシック" charset="0"/>
              </a:rPr>
              <a:t>emphasis is placed on the </a:t>
            </a:r>
            <a:r>
              <a:rPr lang="ja-JP" altLang="en-US" dirty="0">
                <a:latin typeface="Constantia" charset="0"/>
                <a:ea typeface="ＭＳ Ｐゴシック" charset="0"/>
                <a:cs typeface="ＭＳ Ｐゴシック" charset="0"/>
              </a:rPr>
              <a:t>“</a:t>
            </a:r>
            <a:r>
              <a:rPr lang="en-US" altLang="ja-JP" dirty="0">
                <a:latin typeface="Constantia" charset="0"/>
                <a:ea typeface="ＭＳ Ｐゴシック" charset="0"/>
                <a:cs typeface="ＭＳ Ｐゴシック" charset="0"/>
              </a:rPr>
              <a:t>action word</a:t>
            </a:r>
            <a:r>
              <a:rPr lang="ja-JP" altLang="en-US" dirty="0">
                <a:latin typeface="Constantia" charset="0"/>
                <a:ea typeface="ＭＳ Ｐゴシック" charset="0"/>
                <a:cs typeface="ＭＳ Ｐゴシック" charset="0"/>
              </a:rPr>
              <a:t>”</a:t>
            </a:r>
            <a:r>
              <a:rPr lang="en-US" altLang="ja-JP" dirty="0">
                <a:latin typeface="Constantia" charset="0"/>
                <a:ea typeface="ＭＳ Ｐゴシック" charset="0"/>
                <a:cs typeface="ＭＳ Ｐゴシック" charset="0"/>
              </a:rPr>
              <a:t> of the TEKS.</a:t>
            </a:r>
          </a:p>
          <a:p>
            <a:r>
              <a:rPr lang="en-US" dirty="0">
                <a:latin typeface="Constantia" charset="0"/>
                <a:ea typeface="ＭＳ Ｐゴシック" charset="0"/>
                <a:cs typeface="ＭＳ Ｐゴシック" charset="0"/>
              </a:rPr>
              <a:t>A large number of items include maps, quotations and diagrams</a:t>
            </a:r>
            <a:endParaRPr lang="en-US" sz="2200" dirty="0">
              <a:latin typeface="Constantia" charset="0"/>
              <a:ea typeface="ＭＳ Ｐゴシック" charset="0"/>
              <a:cs typeface="ＭＳ Ｐゴシック" charset="0"/>
            </a:endParaRPr>
          </a:p>
        </p:txBody>
      </p:sp>
      <p:pic>
        <p:nvPicPr>
          <p:cNvPr id="191493" name="Picture 5" descr="5430_TXMWHTB_0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4804">
            <a:off x="4935538" y="1644650"/>
            <a:ext cx="3708400" cy="4799013"/>
          </a:xfrm>
          <a:prstGeom prst="rect">
            <a:avLst/>
          </a:prstGeom>
          <a:noFill/>
          <a:ln w="6350">
            <a:solidFill>
              <a:srgbClr val="000000"/>
            </a:solidFill>
            <a:miter lim="800000"/>
            <a:headEnd/>
            <a:tailEnd/>
          </a:ln>
          <a:effectLst>
            <a:outerShdw blurRad="63500" dist="101600" dir="2700000" algn="ctr" rotWithShape="0">
              <a:srgbClr val="B6ACB7">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19458" name="Rectangle 3"/>
          <p:cNvSpPr>
            <a:spLocks noGrp="1"/>
          </p:cNvSpPr>
          <p:nvPr>
            <p:ph type="body" idx="1"/>
          </p:nvPr>
        </p:nvSpPr>
        <p:spPr>
          <a:xfrm>
            <a:off x="457200" y="1736725"/>
            <a:ext cx="4279900" cy="4389438"/>
          </a:xfrm>
          <a:noFill/>
        </p:spPr>
        <p:txBody>
          <a:bodyPr/>
          <a:lstStyle/>
          <a:p>
            <a:r>
              <a:rPr lang="en-US" dirty="0">
                <a:latin typeface="Constantia" charset="0"/>
                <a:ea typeface="ＭＳ Ｐゴシック" charset="0"/>
                <a:cs typeface="ＭＳ Ｐゴシック" charset="0"/>
              </a:rPr>
              <a:t>Answer choices are in parallel format.</a:t>
            </a:r>
          </a:p>
          <a:p>
            <a:r>
              <a:rPr lang="en-US" dirty="0">
                <a:latin typeface="Constantia" charset="0"/>
                <a:ea typeface="ＭＳ Ｐゴシック" charset="0"/>
                <a:cs typeface="ＭＳ Ｐゴシック" charset="0"/>
              </a:rPr>
              <a:t>Wrong answers (</a:t>
            </a:r>
            <a:r>
              <a:rPr lang="ja-JP" altLang="en-US" dirty="0">
                <a:latin typeface="Constantia" charset="0"/>
                <a:ea typeface="ＭＳ Ｐゴシック" charset="0"/>
                <a:cs typeface="ＭＳ Ｐゴシック" charset="0"/>
              </a:rPr>
              <a:t>“</a:t>
            </a:r>
            <a:r>
              <a:rPr lang="en-US" altLang="ja-JP" dirty="0">
                <a:latin typeface="Constantia" charset="0"/>
                <a:ea typeface="ＭＳ Ｐゴシック" charset="0"/>
                <a:cs typeface="ＭＳ Ｐゴシック" charset="0"/>
              </a:rPr>
              <a:t>distractors</a:t>
            </a:r>
            <a:r>
              <a:rPr lang="ja-JP" altLang="en-US" dirty="0">
                <a:latin typeface="Constantia" charset="0"/>
                <a:ea typeface="ＭＳ Ｐゴシック" charset="0"/>
                <a:cs typeface="ＭＳ Ｐゴシック" charset="0"/>
              </a:rPr>
              <a:t>”</a:t>
            </a:r>
            <a:r>
              <a:rPr lang="en-US" altLang="ja-JP" dirty="0">
                <a:latin typeface="Constantia" charset="0"/>
                <a:ea typeface="ＭＳ Ｐゴシック" charset="0"/>
                <a:cs typeface="ＭＳ Ｐゴシック" charset="0"/>
              </a:rPr>
              <a:t>) are plausible but incorrect.</a:t>
            </a:r>
          </a:p>
          <a:p>
            <a:r>
              <a:rPr lang="en-US" dirty="0">
                <a:latin typeface="Constantia" charset="0"/>
                <a:ea typeface="ＭＳ Ｐゴシック" charset="0"/>
                <a:cs typeface="ＭＳ Ｐゴシック" charset="0"/>
              </a:rPr>
              <a:t>Questions are of varying difficulty.</a:t>
            </a:r>
            <a:endParaRPr lang="en-US" sz="2200" dirty="0">
              <a:latin typeface="Constantia" charset="0"/>
              <a:ea typeface="ＭＳ Ｐゴシック" charset="0"/>
              <a:cs typeface="ＭＳ Ｐゴシック" charset="0"/>
            </a:endParaRPr>
          </a:p>
        </p:txBody>
      </p:sp>
      <p:pic>
        <p:nvPicPr>
          <p:cNvPr id="188425" name="Picture 9" descr="5430_TXMWHTB_0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1022">
            <a:off x="4935538" y="1644650"/>
            <a:ext cx="3708400" cy="4799013"/>
          </a:xfrm>
          <a:prstGeom prst="rect">
            <a:avLst/>
          </a:prstGeom>
          <a:noFill/>
          <a:ln w="6350">
            <a:solidFill>
              <a:srgbClr val="000000"/>
            </a:solidFill>
            <a:miter lim="800000"/>
            <a:headEnd/>
            <a:tailEnd/>
          </a:ln>
          <a:effectLst>
            <a:outerShdw blurRad="63500" dist="101600" dir="2700000" algn="ctr" rotWithShape="0">
              <a:srgbClr val="B6ACB7">
                <a:alpha val="74998"/>
              </a:srgbClr>
            </a:outerShdw>
          </a:effectLst>
          <a:extLst>
            <a:ext uri="{909E8E84-426E-40dd-AFC4-6F175D3DCCD1}">
              <a14:hiddenFill xmlns:a14="http://schemas.microsoft.com/office/drawing/2010/main">
                <a:solidFill>
                  <a:srgbClr val="FFFFFF"/>
                </a:solidFill>
              </a14:hiddenFill>
            </a:ext>
          </a:extLst>
        </p:spPr>
      </p:pic>
      <p:sp>
        <p:nvSpPr>
          <p:cNvPr id="19460" name="TextBox 1"/>
          <p:cNvSpPr txBox="1">
            <a:spLocks noChangeArrowheads="1"/>
          </p:cNvSpPr>
          <p:nvPr/>
        </p:nvSpPr>
        <p:spPr bwMode="auto">
          <a:xfrm>
            <a:off x="2476500" y="49403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0"/>
              </a:spcBef>
              <a:spcAft>
                <a:spcPct val="0"/>
              </a:spcAft>
            </a:pPr>
            <a:endParaRPr lang="en-US" smtClean="0">
              <a:solidFill>
                <a:prstClr val="black"/>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20482" name="Rectangle 3"/>
          <p:cNvSpPr>
            <a:spLocks noGrp="1"/>
          </p:cNvSpPr>
          <p:nvPr>
            <p:ph type="body" idx="1"/>
          </p:nvPr>
        </p:nvSpPr>
        <p:spPr>
          <a:xfrm>
            <a:off x="457200" y="1736725"/>
            <a:ext cx="4279900" cy="4389438"/>
          </a:xfrm>
          <a:noFill/>
        </p:spPr>
        <p:txBody>
          <a:bodyPr/>
          <a:lstStyle/>
          <a:p>
            <a:r>
              <a:rPr lang="en-US" dirty="0">
                <a:latin typeface="Constantia" charset="0"/>
                <a:ea typeface="ＭＳ Ｐゴシック" charset="0"/>
                <a:cs typeface="ＭＳ Ｐゴシック" charset="0"/>
              </a:rPr>
              <a:t>Answer choices are in parallel format</a:t>
            </a:r>
            <a:r>
              <a:rPr lang="en-US" dirty="0" smtClean="0">
                <a:latin typeface="Constantia" charset="0"/>
                <a:ea typeface="ＭＳ Ｐゴシック" charset="0"/>
                <a:cs typeface="ＭＳ Ｐゴシック" charset="0"/>
              </a:rPr>
              <a:t>.</a:t>
            </a:r>
          </a:p>
          <a:p>
            <a:r>
              <a:rPr lang="en-US" dirty="0" smtClean="0">
                <a:latin typeface="Constantia" charset="0"/>
                <a:ea typeface="ＭＳ Ｐゴシック" charset="0"/>
                <a:cs typeface="ＭＳ Ｐゴシック" charset="0"/>
              </a:rPr>
              <a:t>Wrong answers (</a:t>
            </a:r>
            <a:r>
              <a:rPr lang="ja-JP" altLang="en-US" dirty="0" smtClean="0">
                <a:latin typeface="Constantia" charset="0"/>
                <a:ea typeface="ＭＳ Ｐゴシック" charset="0"/>
                <a:cs typeface="ＭＳ Ｐゴシック" charset="0"/>
              </a:rPr>
              <a:t>“</a:t>
            </a:r>
            <a:r>
              <a:rPr lang="en-US" altLang="ja-JP" dirty="0" smtClean="0">
                <a:latin typeface="Constantia" charset="0"/>
                <a:ea typeface="ＭＳ Ｐゴシック" charset="0"/>
                <a:cs typeface="ＭＳ Ｐゴシック" charset="0"/>
              </a:rPr>
              <a:t>distractors</a:t>
            </a:r>
            <a:r>
              <a:rPr lang="ja-JP" altLang="en-US" dirty="0" smtClean="0">
                <a:latin typeface="Constantia" charset="0"/>
                <a:ea typeface="ＭＳ Ｐゴシック" charset="0"/>
                <a:cs typeface="ＭＳ Ｐゴシック" charset="0"/>
              </a:rPr>
              <a:t>”</a:t>
            </a:r>
            <a:r>
              <a:rPr lang="en-US" altLang="ja-JP" dirty="0" smtClean="0">
                <a:latin typeface="Constantia" charset="0"/>
                <a:ea typeface="ＭＳ Ｐゴシック" charset="0"/>
                <a:cs typeface="ＭＳ Ｐゴシック" charset="0"/>
              </a:rPr>
              <a:t>) are plausible but incorrect.</a:t>
            </a:r>
          </a:p>
        </p:txBody>
      </p:sp>
      <p:pic>
        <p:nvPicPr>
          <p:cNvPr id="190471" name="Picture 7" descr="5430_TXMWHTB_0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4962">
            <a:off x="4935538" y="1644650"/>
            <a:ext cx="3708400" cy="4799013"/>
          </a:xfrm>
          <a:prstGeom prst="rect">
            <a:avLst/>
          </a:prstGeom>
          <a:noFill/>
          <a:ln w="6350">
            <a:solidFill>
              <a:srgbClr val="000000"/>
            </a:solidFill>
            <a:miter lim="800000"/>
            <a:headEnd/>
            <a:tailEnd/>
          </a:ln>
          <a:effectLst>
            <a:outerShdw blurRad="63500" dist="101600" dir="2700000" algn="ctr" rotWithShape="0">
              <a:srgbClr val="B6ACB7">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5613"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14338" name="Rectangle 5"/>
          <p:cNvSpPr>
            <a:spLocks noChangeArrowheads="1"/>
          </p:cNvSpPr>
          <p:nvPr/>
        </p:nvSpPr>
        <p:spPr bwMode="auto">
          <a:xfrm>
            <a:off x="457200" y="1736725"/>
            <a:ext cx="4305300" cy="249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457200" eaLnBrk="0" fontAlgn="base" hangingPunct="0">
              <a:spcBef>
                <a:spcPct val="0"/>
              </a:spcBef>
              <a:spcAft>
                <a:spcPct val="0"/>
              </a:spcAft>
            </a:pPr>
            <a:r>
              <a:rPr lang="en-US" sz="2600" dirty="0" smtClean="0">
                <a:solidFill>
                  <a:prstClr val="black"/>
                </a:solidFill>
                <a:ea typeface="ＭＳ Ｐゴシック" charset="0"/>
                <a:cs typeface="ＭＳ Ｐゴシック" charset="0"/>
              </a:rPr>
              <a:t>Many items are modeled directly after questions released by the </a:t>
            </a:r>
            <a:br>
              <a:rPr lang="en-US" sz="2600" dirty="0" smtClean="0">
                <a:solidFill>
                  <a:prstClr val="black"/>
                </a:solidFill>
                <a:ea typeface="ＭＳ Ｐゴシック" charset="0"/>
                <a:cs typeface="ＭＳ Ｐゴシック" charset="0"/>
              </a:rPr>
            </a:br>
            <a:r>
              <a:rPr lang="en-US" sz="2600" dirty="0" smtClean="0">
                <a:solidFill>
                  <a:prstClr val="black"/>
                </a:solidFill>
                <a:ea typeface="ＭＳ Ｐゴシック" charset="0"/>
                <a:cs typeface="ＭＳ Ｐゴシック" charset="0"/>
              </a:rPr>
              <a:t>Texas Education Agency.</a:t>
            </a:r>
          </a:p>
          <a:p>
            <a:pPr defTabSz="457200" eaLnBrk="0" fontAlgn="base" hangingPunct="0">
              <a:spcBef>
                <a:spcPct val="0"/>
              </a:spcBef>
              <a:spcAft>
                <a:spcPct val="0"/>
              </a:spcAft>
            </a:pPr>
            <a:endParaRPr lang="en-US" sz="2600" dirty="0" smtClean="0">
              <a:solidFill>
                <a:prstClr val="black"/>
              </a:solidFill>
              <a:latin typeface="Arial" charset="0"/>
              <a:ea typeface="ＭＳ Ｐゴシック" charset="0"/>
              <a:cs typeface="ＭＳ Ｐゴシック" charset="0"/>
            </a:endParaRPr>
          </a:p>
          <a:p>
            <a:pPr defTabSz="457200" eaLnBrk="0" fontAlgn="base" hangingPunct="0">
              <a:spcBef>
                <a:spcPct val="0"/>
              </a:spcBef>
              <a:spcAft>
                <a:spcPct val="0"/>
              </a:spcAft>
            </a:pPr>
            <a:endParaRPr lang="en-US" sz="2600" dirty="0">
              <a:solidFill>
                <a:prstClr val="black"/>
              </a:solidFill>
              <a:latin typeface="Arial" charset="0"/>
              <a:ea typeface="ＭＳ Ｐゴシック" charset="0"/>
              <a:cs typeface="ＭＳ Ｐゴシック" charset="0"/>
            </a:endParaRPr>
          </a:p>
        </p:txBody>
      </p:sp>
      <p:pic>
        <p:nvPicPr>
          <p:cNvPr id="26630" name="Picture 6" descr="5430_TXMWHTB_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1894">
            <a:off x="4935538" y="1644650"/>
            <a:ext cx="3708400" cy="4799013"/>
          </a:xfrm>
          <a:prstGeom prst="rect">
            <a:avLst/>
          </a:prstGeom>
          <a:noFill/>
          <a:ln w="6350">
            <a:solidFill>
              <a:schemeClr val="tx1"/>
            </a:solidFill>
            <a:miter lim="800000"/>
            <a:headEnd/>
            <a:tailEnd/>
          </a:ln>
          <a:effectLst>
            <a:outerShdw blurRad="63500" dist="101600" dir="2700000" algn="ctr" rotWithShape="0">
              <a:srgbClr val="B6ACB7">
                <a:alpha val="22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18434" name="Rectangle 3"/>
          <p:cNvSpPr>
            <a:spLocks noGrp="1"/>
          </p:cNvSpPr>
          <p:nvPr>
            <p:ph type="body" idx="1"/>
          </p:nvPr>
        </p:nvSpPr>
        <p:spPr>
          <a:xfrm>
            <a:off x="457200" y="1736725"/>
            <a:ext cx="4279900" cy="4389438"/>
          </a:xfrm>
          <a:noFill/>
        </p:spPr>
        <p:txBody>
          <a:bodyPr/>
          <a:lstStyle/>
          <a:p>
            <a:r>
              <a:rPr lang="en-US" dirty="0" smtClean="0">
                <a:latin typeface="Constantia" charset="0"/>
                <a:ea typeface="ＭＳ Ｐゴシック" charset="0"/>
                <a:cs typeface="ＭＳ Ｐゴシック" charset="0"/>
              </a:rPr>
              <a:t>A </a:t>
            </a:r>
            <a:r>
              <a:rPr lang="en-US" dirty="0">
                <a:latin typeface="Constantia" charset="0"/>
                <a:ea typeface="ＭＳ Ｐゴシック" charset="0"/>
                <a:cs typeface="ＭＳ Ｐゴシック" charset="0"/>
              </a:rPr>
              <a:t>large number of items </a:t>
            </a:r>
            <a:r>
              <a:rPr lang="en-US" dirty="0" smtClean="0">
                <a:latin typeface="Constantia" charset="0"/>
                <a:ea typeface="ＭＳ Ｐゴシック" charset="0"/>
                <a:cs typeface="ＭＳ Ｐゴシック" charset="0"/>
              </a:rPr>
              <a:t>include one or more illustrations, maps, quotations, cartoons, or diagrams.</a:t>
            </a:r>
          </a:p>
          <a:p>
            <a:pPr marL="0" indent="0">
              <a:buNone/>
            </a:pPr>
            <a:endParaRPr lang="en-US" sz="2000" dirty="0">
              <a:latin typeface="Constanti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33794" name="Rectangle 3"/>
          <p:cNvSpPr>
            <a:spLocks noGrp="1"/>
          </p:cNvSpPr>
          <p:nvPr>
            <p:ph type="body" idx="1"/>
          </p:nvPr>
        </p:nvSpPr>
        <p:spPr>
          <a:xfrm>
            <a:off x="457200" y="1736725"/>
            <a:ext cx="4279900" cy="4389438"/>
          </a:xfrm>
          <a:noFill/>
        </p:spPr>
        <p:txBody>
          <a:bodyPr/>
          <a:lstStyle/>
          <a:p>
            <a:pPr>
              <a:lnSpc>
                <a:spcPct val="90000"/>
              </a:lnSpc>
              <a:buFont typeface="Wingdings 2" charset="0"/>
              <a:buNone/>
            </a:pPr>
            <a:r>
              <a:rPr lang="en-US">
                <a:latin typeface="Constantia" charset="0"/>
                <a:ea typeface="ＭＳ Ｐゴシック" charset="0"/>
                <a:cs typeface="ＭＳ Ｐゴシック" charset="0"/>
              </a:rPr>
              <a:t>	There are sequence questions.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29698" name="Rectangle 3"/>
          <p:cNvSpPr>
            <a:spLocks noGrp="1"/>
          </p:cNvSpPr>
          <p:nvPr>
            <p:ph type="body" idx="1"/>
          </p:nvPr>
        </p:nvSpPr>
        <p:spPr>
          <a:xfrm>
            <a:off x="457200" y="1736725"/>
            <a:ext cx="4279900" cy="4389438"/>
          </a:xfrm>
          <a:noFill/>
        </p:spPr>
        <p:txBody>
          <a:bodyPr/>
          <a:lstStyle/>
          <a:p>
            <a:pPr>
              <a:lnSpc>
                <a:spcPct val="90000"/>
              </a:lnSpc>
              <a:buFont typeface="Wingdings 2" charset="0"/>
              <a:buNone/>
            </a:pPr>
            <a:r>
              <a:rPr lang="en-US">
                <a:latin typeface="Constantia" charset="0"/>
                <a:ea typeface="ＭＳ Ｐゴシック" charset="0"/>
                <a:cs typeface="ＭＳ Ｐゴシック" charset="0"/>
              </a:rPr>
              <a:t>	There are timelines.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p:cNvSpPr>
          <p:nvPr>
            <p:ph type="title" idx="4294967295"/>
          </p:nvPr>
        </p:nvSpPr>
        <p:spPr>
          <a:xfrm>
            <a:off x="457200" y="3149600"/>
            <a:ext cx="8229600" cy="1143000"/>
          </a:xfrm>
          <a:effectLst>
            <a:outerShdw blurRad="63500" dist="38099" dir="2700000" algn="ctr" rotWithShape="0">
              <a:schemeClr val="bg2">
                <a:alpha val="74998"/>
              </a:schemeClr>
            </a:outerShdw>
          </a:effectLst>
        </p:spPr>
        <p:txBody>
          <a:bodyPr/>
          <a:lstStyle/>
          <a:p>
            <a:pPr algn="ctr">
              <a:defRPr/>
            </a:pPr>
            <a:r>
              <a:rPr lang="en-US">
                <a:latin typeface="Calibri" charset="0"/>
                <a:ea typeface="ＭＳ Ｐゴシック" charset="0"/>
                <a:cs typeface="ＭＳ Ｐゴシック" charset="0"/>
              </a:rPr>
              <a:t>World History</a:t>
            </a:r>
            <a:br>
              <a:rPr lang="en-US">
                <a:latin typeface="Calibri" charset="0"/>
                <a:ea typeface="ＭＳ Ｐゴシック" charset="0"/>
                <a:cs typeface="ＭＳ Ｐゴシック" charset="0"/>
              </a:rPr>
            </a:br>
            <a:r>
              <a:rPr lang="en-US">
                <a:latin typeface="Calibri" charset="0"/>
                <a:ea typeface="ＭＳ Ｐゴシック" charset="0"/>
                <a:cs typeface="ＭＳ Ｐゴシック" charset="0"/>
              </a:rPr>
              <a:t>Resources</a:t>
            </a:r>
          </a:p>
        </p:txBody>
      </p:sp>
      <p:sp>
        <p:nvSpPr>
          <p:cNvPr id="12290" name="Oval 6"/>
          <p:cNvSpPr>
            <a:spLocks noChangeArrowheads="1"/>
          </p:cNvSpPr>
          <p:nvPr/>
        </p:nvSpPr>
        <p:spPr bwMode="auto">
          <a:xfrm>
            <a:off x="3213100" y="4730750"/>
            <a:ext cx="2755900" cy="1847850"/>
          </a:xfrm>
          <a:prstGeom prst="ellipse">
            <a:avLst/>
          </a:prstGeom>
          <a:solidFill>
            <a:schemeClr val="accent2"/>
          </a:solidFill>
          <a:ln w="12700">
            <a:solidFill>
              <a:schemeClr val="tx1"/>
            </a:solidFill>
            <a:round/>
            <a:headEnd/>
            <a:tailEnd/>
          </a:ln>
        </p:spPr>
        <p:txBody>
          <a:bodyPr/>
          <a:lstStyle/>
          <a:p>
            <a:pPr defTabSz="457200" fontAlgn="base">
              <a:spcBef>
                <a:spcPct val="0"/>
              </a:spcBef>
              <a:spcAft>
                <a:spcPct val="0"/>
              </a:spcAft>
            </a:pPr>
            <a:endParaRPr lang="en-US" sz="2400" smtClean="0">
              <a:solidFill>
                <a:prstClr val="white"/>
              </a:solidFill>
              <a:latin typeface="Arial" charset="0"/>
              <a:ea typeface="ＭＳ Ｐゴシック" charset="0"/>
              <a:cs typeface="ＭＳ Ｐゴシック" charset="0"/>
            </a:endParaRPr>
          </a:p>
        </p:txBody>
      </p:sp>
      <p:sp>
        <p:nvSpPr>
          <p:cNvPr id="184329" name="Text Box 9"/>
          <p:cNvSpPr txBox="1">
            <a:spLocks noChangeArrowheads="1"/>
          </p:cNvSpPr>
          <p:nvPr/>
        </p:nvSpPr>
        <p:spPr bwMode="auto">
          <a:xfrm>
            <a:off x="3467100" y="5035550"/>
            <a:ext cx="2260600" cy="11874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457200" fontAlgn="base">
              <a:spcBef>
                <a:spcPct val="50000"/>
              </a:spcBef>
              <a:spcAft>
                <a:spcPct val="0"/>
              </a:spcAft>
              <a:defRPr/>
            </a:pPr>
            <a:r>
              <a:rPr lang="en-US" sz="2400">
                <a:solidFill>
                  <a:prstClr val="white"/>
                </a:solidFill>
                <a:effectLst>
                  <a:outerShdw blurRad="38100" dist="38100" dir="2700000" algn="tl">
                    <a:srgbClr val="04617B"/>
                  </a:outerShdw>
                </a:effectLst>
                <a:latin typeface="Calibri" charset="0"/>
                <a:ea typeface="ＭＳ Ｐゴシック" charset="0"/>
                <a:cs typeface="ＭＳ Ｐゴシック" charset="0"/>
              </a:rPr>
              <a:t>A Glossary </a:t>
            </a:r>
            <a:br>
              <a:rPr lang="en-US" sz="2400">
                <a:solidFill>
                  <a:prstClr val="white"/>
                </a:solidFill>
                <a:effectLst>
                  <a:outerShdw blurRad="38100" dist="38100" dir="2700000" algn="tl">
                    <a:srgbClr val="04617B"/>
                  </a:outerShdw>
                </a:effectLst>
                <a:latin typeface="Calibri" charset="0"/>
                <a:ea typeface="ＭＳ Ｐゴシック" charset="0"/>
                <a:cs typeface="ＭＳ Ｐゴシック" charset="0"/>
              </a:rPr>
            </a:br>
            <a:r>
              <a:rPr lang="en-US" sz="2400">
                <a:solidFill>
                  <a:prstClr val="white"/>
                </a:solidFill>
                <a:effectLst>
                  <a:outerShdw blurRad="38100" dist="38100" dir="2700000" algn="tl">
                    <a:srgbClr val="04617B"/>
                  </a:outerShdw>
                </a:effectLst>
                <a:latin typeface="Calibri" charset="0"/>
                <a:ea typeface="ＭＳ Ｐゴシック" charset="0"/>
                <a:cs typeface="ＭＳ Ｐゴシック" charset="0"/>
              </a:rPr>
              <a:t>of World History Terms</a:t>
            </a:r>
          </a:p>
        </p:txBody>
      </p:sp>
      <p:sp>
        <p:nvSpPr>
          <p:cNvPr id="12292" name="Oval 10"/>
          <p:cNvSpPr>
            <a:spLocks noChangeArrowheads="1"/>
          </p:cNvSpPr>
          <p:nvPr/>
        </p:nvSpPr>
        <p:spPr bwMode="auto">
          <a:xfrm>
            <a:off x="1530350" y="819150"/>
            <a:ext cx="2755900" cy="1847850"/>
          </a:xfrm>
          <a:prstGeom prst="ellipse">
            <a:avLst/>
          </a:prstGeom>
          <a:solidFill>
            <a:schemeClr val="accent2"/>
          </a:solidFill>
          <a:ln w="12700">
            <a:solidFill>
              <a:schemeClr val="tx1"/>
            </a:solidFill>
            <a:round/>
            <a:headEnd/>
            <a:tailEnd/>
          </a:ln>
        </p:spPr>
        <p:txBody>
          <a:bodyPr/>
          <a:lstStyle/>
          <a:p>
            <a:pPr defTabSz="457200" fontAlgn="base">
              <a:spcBef>
                <a:spcPct val="0"/>
              </a:spcBef>
              <a:spcAft>
                <a:spcPct val="0"/>
              </a:spcAft>
            </a:pPr>
            <a:endParaRPr lang="en-US" sz="2400" smtClean="0">
              <a:solidFill>
                <a:prstClr val="white"/>
              </a:solidFill>
              <a:latin typeface="Arial" charset="0"/>
              <a:ea typeface="ＭＳ Ｐゴシック" charset="0"/>
              <a:cs typeface="ＭＳ Ｐゴシック" charset="0"/>
            </a:endParaRPr>
          </a:p>
        </p:txBody>
      </p:sp>
      <p:sp>
        <p:nvSpPr>
          <p:cNvPr id="12293" name="Oval 12"/>
          <p:cNvSpPr>
            <a:spLocks noChangeArrowheads="1"/>
          </p:cNvSpPr>
          <p:nvPr/>
        </p:nvSpPr>
        <p:spPr bwMode="auto">
          <a:xfrm>
            <a:off x="6121400" y="3552825"/>
            <a:ext cx="2755900" cy="1847850"/>
          </a:xfrm>
          <a:prstGeom prst="ellipse">
            <a:avLst/>
          </a:prstGeom>
          <a:solidFill>
            <a:schemeClr val="accent2"/>
          </a:solidFill>
          <a:ln w="12700">
            <a:solidFill>
              <a:schemeClr val="tx1"/>
            </a:solidFill>
            <a:round/>
            <a:headEnd/>
            <a:tailEnd/>
          </a:ln>
        </p:spPr>
        <p:txBody>
          <a:bodyPr/>
          <a:lstStyle/>
          <a:p>
            <a:pPr defTabSz="457200" fontAlgn="base">
              <a:spcBef>
                <a:spcPct val="0"/>
              </a:spcBef>
              <a:spcAft>
                <a:spcPct val="0"/>
              </a:spcAft>
            </a:pPr>
            <a:endParaRPr lang="en-US" sz="2400" smtClean="0">
              <a:solidFill>
                <a:prstClr val="white"/>
              </a:solidFill>
              <a:latin typeface="Arial" charset="0"/>
              <a:ea typeface="ＭＳ Ｐゴシック" charset="0"/>
              <a:cs typeface="ＭＳ Ｐゴシック" charset="0"/>
            </a:endParaRPr>
          </a:p>
        </p:txBody>
      </p:sp>
      <p:sp>
        <p:nvSpPr>
          <p:cNvPr id="184333" name="Text Box 13"/>
          <p:cNvSpPr txBox="1">
            <a:spLocks noChangeArrowheads="1"/>
          </p:cNvSpPr>
          <p:nvPr/>
        </p:nvSpPr>
        <p:spPr bwMode="auto">
          <a:xfrm>
            <a:off x="6375400" y="3857625"/>
            <a:ext cx="2260600" cy="11874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457200" fontAlgn="base">
              <a:spcBef>
                <a:spcPct val="50000"/>
              </a:spcBef>
              <a:spcAft>
                <a:spcPct val="0"/>
              </a:spcAft>
              <a:defRPr/>
            </a:pPr>
            <a:r>
              <a:rPr lang="en-US" sz="2400">
                <a:solidFill>
                  <a:prstClr val="white"/>
                </a:solidFill>
                <a:effectLst>
                  <a:outerShdw blurRad="38100" dist="38100" dir="2700000" algn="tl">
                    <a:srgbClr val="04617B"/>
                  </a:outerShdw>
                </a:effectLst>
                <a:latin typeface="Calibri" charset="0"/>
                <a:ea typeface="ＭＳ Ｐゴシック" charset="0"/>
                <a:cs typeface="ＭＳ Ｐゴシック" charset="0"/>
              </a:rPr>
              <a:t>World </a:t>
            </a:r>
            <a:br>
              <a:rPr lang="en-US" sz="2400">
                <a:solidFill>
                  <a:prstClr val="white"/>
                </a:solidFill>
                <a:effectLst>
                  <a:outerShdw blurRad="38100" dist="38100" dir="2700000" algn="tl">
                    <a:srgbClr val="04617B"/>
                  </a:outerShdw>
                </a:effectLst>
                <a:latin typeface="Calibri" charset="0"/>
                <a:ea typeface="ＭＳ Ｐゴシック" charset="0"/>
                <a:cs typeface="ＭＳ Ｐゴシック" charset="0"/>
              </a:rPr>
            </a:br>
            <a:r>
              <a:rPr lang="en-US" sz="2400">
                <a:solidFill>
                  <a:prstClr val="white"/>
                </a:solidFill>
                <a:effectLst>
                  <a:outerShdw blurRad="38100" dist="38100" dir="2700000" algn="tl">
                    <a:srgbClr val="04617B"/>
                  </a:outerShdw>
                </a:effectLst>
                <a:latin typeface="Calibri" charset="0"/>
                <a:ea typeface="ＭＳ Ｐゴシック" charset="0"/>
                <a:cs typeface="ＭＳ Ｐゴシック" charset="0"/>
              </a:rPr>
              <a:t>History </a:t>
            </a:r>
            <a:br>
              <a:rPr lang="en-US" sz="2400">
                <a:solidFill>
                  <a:prstClr val="white"/>
                </a:solidFill>
                <a:effectLst>
                  <a:outerShdw blurRad="38100" dist="38100" dir="2700000" algn="tl">
                    <a:srgbClr val="04617B"/>
                  </a:outerShdw>
                </a:effectLst>
                <a:latin typeface="Calibri" charset="0"/>
                <a:ea typeface="ＭＳ Ｐゴシック" charset="0"/>
                <a:cs typeface="ＭＳ Ｐゴシック" charset="0"/>
              </a:rPr>
            </a:br>
            <a:r>
              <a:rPr lang="en-US" sz="2400">
                <a:solidFill>
                  <a:prstClr val="white"/>
                </a:solidFill>
                <a:effectLst>
                  <a:outerShdw blurRad="38100" dist="38100" dir="2700000" algn="tl">
                    <a:srgbClr val="04617B"/>
                  </a:outerShdw>
                </a:effectLst>
                <a:latin typeface="Calibri" charset="0"/>
                <a:ea typeface="ＭＳ Ｐゴシック" charset="0"/>
                <a:cs typeface="ＭＳ Ｐゴシック" charset="0"/>
              </a:rPr>
              <a:t>Test Bank</a:t>
            </a:r>
          </a:p>
        </p:txBody>
      </p:sp>
      <p:sp>
        <p:nvSpPr>
          <p:cNvPr id="12295" name="Oval 14"/>
          <p:cNvSpPr>
            <a:spLocks noChangeArrowheads="1"/>
          </p:cNvSpPr>
          <p:nvPr/>
        </p:nvSpPr>
        <p:spPr bwMode="auto">
          <a:xfrm>
            <a:off x="304800" y="3552825"/>
            <a:ext cx="2755900" cy="1847850"/>
          </a:xfrm>
          <a:prstGeom prst="ellipse">
            <a:avLst/>
          </a:prstGeom>
          <a:solidFill>
            <a:schemeClr val="accent2"/>
          </a:solidFill>
          <a:ln w="12700">
            <a:solidFill>
              <a:schemeClr val="tx1"/>
            </a:solidFill>
            <a:round/>
            <a:headEnd/>
            <a:tailEnd/>
          </a:ln>
        </p:spPr>
        <p:txBody>
          <a:bodyPr/>
          <a:lstStyle/>
          <a:p>
            <a:pPr defTabSz="457200" fontAlgn="base">
              <a:spcBef>
                <a:spcPct val="0"/>
              </a:spcBef>
              <a:spcAft>
                <a:spcPct val="0"/>
              </a:spcAft>
            </a:pPr>
            <a:endParaRPr lang="en-US" sz="2400" smtClean="0">
              <a:solidFill>
                <a:prstClr val="white"/>
              </a:solidFill>
              <a:latin typeface="Arial" charset="0"/>
              <a:ea typeface="ＭＳ Ｐゴシック" charset="0"/>
              <a:cs typeface="ＭＳ Ｐゴシック" charset="0"/>
            </a:endParaRPr>
          </a:p>
        </p:txBody>
      </p:sp>
      <p:sp>
        <p:nvSpPr>
          <p:cNvPr id="184335" name="Text Box 15"/>
          <p:cNvSpPr txBox="1">
            <a:spLocks noChangeArrowheads="1"/>
          </p:cNvSpPr>
          <p:nvPr/>
        </p:nvSpPr>
        <p:spPr bwMode="auto">
          <a:xfrm>
            <a:off x="558800" y="4073525"/>
            <a:ext cx="2260600" cy="8223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457200" fontAlgn="base">
              <a:spcBef>
                <a:spcPct val="50000"/>
              </a:spcBef>
              <a:spcAft>
                <a:spcPct val="0"/>
              </a:spcAft>
              <a:defRPr/>
            </a:pPr>
            <a:r>
              <a:rPr lang="en-US" sz="2400">
                <a:solidFill>
                  <a:prstClr val="white"/>
                </a:solidFill>
                <a:effectLst>
                  <a:outerShdw blurRad="38100" dist="38100" dir="2700000" algn="tl">
                    <a:srgbClr val="04617B"/>
                  </a:outerShdw>
                </a:effectLst>
                <a:latin typeface="Calibri" charset="0"/>
                <a:ea typeface="ＭＳ Ｐゴシック" charset="0"/>
                <a:cs typeface="ＭＳ Ｐゴシック" charset="0"/>
              </a:rPr>
              <a:t>Teacher</a:t>
            </a:r>
            <a:r>
              <a:rPr lang="ja-JP" altLang="en-US" sz="2400">
                <a:solidFill>
                  <a:prstClr val="white"/>
                </a:solidFill>
                <a:effectLst>
                  <a:outerShdw blurRad="38100" dist="38100" dir="2700000" algn="tl">
                    <a:srgbClr val="04617B"/>
                  </a:outerShdw>
                </a:effectLst>
                <a:latin typeface="Calibri" charset="0"/>
                <a:ea typeface="ＭＳ Ｐゴシック" charset="0"/>
                <a:cs typeface="ＭＳ Ｐゴシック" charset="0"/>
              </a:rPr>
              <a:t>’</a:t>
            </a:r>
            <a:r>
              <a:rPr lang="en-US" sz="2400">
                <a:solidFill>
                  <a:prstClr val="white"/>
                </a:solidFill>
                <a:effectLst>
                  <a:outerShdw blurRad="38100" dist="38100" dir="2700000" algn="tl">
                    <a:srgbClr val="04617B"/>
                  </a:outerShdw>
                </a:effectLst>
                <a:latin typeface="Calibri" charset="0"/>
                <a:ea typeface="ＭＳ Ｐゴシック" charset="0"/>
                <a:cs typeface="ＭＳ Ｐゴシック" charset="0"/>
              </a:rPr>
              <a:t>s Guide</a:t>
            </a:r>
          </a:p>
        </p:txBody>
      </p:sp>
      <p:sp>
        <p:nvSpPr>
          <p:cNvPr id="12297" name="Oval 17"/>
          <p:cNvSpPr>
            <a:spLocks noChangeArrowheads="1"/>
          </p:cNvSpPr>
          <p:nvPr/>
        </p:nvSpPr>
        <p:spPr bwMode="auto">
          <a:xfrm>
            <a:off x="4972050" y="819150"/>
            <a:ext cx="2755900" cy="1847850"/>
          </a:xfrm>
          <a:prstGeom prst="ellipse">
            <a:avLst/>
          </a:prstGeom>
          <a:solidFill>
            <a:schemeClr val="accent2"/>
          </a:solidFill>
          <a:ln w="12700">
            <a:solidFill>
              <a:schemeClr val="tx1"/>
            </a:solidFill>
            <a:round/>
            <a:headEnd/>
            <a:tailEnd/>
          </a:ln>
        </p:spPr>
        <p:txBody>
          <a:bodyPr/>
          <a:lstStyle/>
          <a:p>
            <a:pPr defTabSz="457200" fontAlgn="base">
              <a:spcBef>
                <a:spcPct val="0"/>
              </a:spcBef>
              <a:spcAft>
                <a:spcPct val="0"/>
              </a:spcAft>
            </a:pPr>
            <a:endParaRPr lang="en-US" sz="2400" smtClean="0">
              <a:solidFill>
                <a:prstClr val="white"/>
              </a:solidFill>
              <a:latin typeface="Arial" charset="0"/>
              <a:ea typeface="ＭＳ Ｐゴシック" charset="0"/>
              <a:cs typeface="ＭＳ Ｐゴシック" charset="0"/>
            </a:endParaRPr>
          </a:p>
        </p:txBody>
      </p:sp>
      <p:sp>
        <p:nvSpPr>
          <p:cNvPr id="184338" name="Text Box 18"/>
          <p:cNvSpPr txBox="1">
            <a:spLocks noChangeArrowheads="1"/>
          </p:cNvSpPr>
          <p:nvPr/>
        </p:nvSpPr>
        <p:spPr bwMode="auto">
          <a:xfrm>
            <a:off x="5226050" y="1123950"/>
            <a:ext cx="2260600" cy="11874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457200" fontAlgn="base">
              <a:spcBef>
                <a:spcPct val="50000"/>
              </a:spcBef>
              <a:spcAft>
                <a:spcPct val="0"/>
              </a:spcAft>
              <a:defRPr/>
            </a:pPr>
            <a:r>
              <a:rPr lang="en-US" sz="2400">
                <a:solidFill>
                  <a:prstClr val="white"/>
                </a:solidFill>
                <a:effectLst>
                  <a:outerShdw blurRad="38100" dist="38100" dir="2700000" algn="tl">
                    <a:srgbClr val="04617B"/>
                  </a:outerShdw>
                </a:effectLst>
                <a:latin typeface="Calibri" charset="0"/>
                <a:ea typeface="ＭＳ Ｐゴシック" charset="0"/>
                <a:cs typeface="ＭＳ Ｐゴシック" charset="0"/>
              </a:rPr>
              <a:t>Mastering </a:t>
            </a:r>
            <a:br>
              <a:rPr lang="en-US" sz="2400">
                <a:solidFill>
                  <a:prstClr val="white"/>
                </a:solidFill>
                <a:effectLst>
                  <a:outerShdw blurRad="38100" dist="38100" dir="2700000" algn="tl">
                    <a:srgbClr val="04617B"/>
                  </a:outerShdw>
                </a:effectLst>
                <a:latin typeface="Calibri" charset="0"/>
                <a:ea typeface="ＭＳ Ｐゴシック" charset="0"/>
                <a:cs typeface="ＭＳ Ｐゴシック" charset="0"/>
              </a:rPr>
            </a:br>
            <a:r>
              <a:rPr lang="en-US" sz="2400">
                <a:solidFill>
                  <a:prstClr val="white"/>
                </a:solidFill>
                <a:effectLst>
                  <a:outerShdw blurRad="38100" dist="38100" dir="2700000" algn="tl">
                    <a:srgbClr val="04617B"/>
                  </a:outerShdw>
                </a:effectLst>
                <a:latin typeface="Calibri" charset="0"/>
                <a:ea typeface="ＭＳ Ｐゴシック" charset="0"/>
                <a:cs typeface="ＭＳ Ｐゴシック" charset="0"/>
              </a:rPr>
              <a:t>the TEKS in World History</a:t>
            </a:r>
          </a:p>
        </p:txBody>
      </p:sp>
      <p:pic>
        <p:nvPicPr>
          <p:cNvPr id="184339" name="Picture 19" descr="5386_TXMWH_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19136">
            <a:off x="7418388" y="1511300"/>
            <a:ext cx="1217612" cy="1600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pic>
        <p:nvPicPr>
          <p:cNvPr id="184340" name="Picture 20" descr="5430_TXMWHTB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638" y="5045075"/>
            <a:ext cx="1236662" cy="1600200"/>
          </a:xfrm>
          <a:prstGeom prst="rect">
            <a:avLst/>
          </a:prstGeom>
          <a:noFill/>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184341" name="Picture 21" descr="WHBiGlossary_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3230">
            <a:off x="1879600" y="5045075"/>
            <a:ext cx="1181100" cy="1600200"/>
          </a:xfrm>
          <a:prstGeom prst="rect">
            <a:avLst/>
          </a:prstGeom>
          <a:noFill/>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184342" name="Picture 22" descr="WHGlossary_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6967">
            <a:off x="2227263" y="4959350"/>
            <a:ext cx="1239837" cy="1600200"/>
          </a:xfrm>
          <a:prstGeom prst="rect">
            <a:avLst/>
          </a:prstGeom>
          <a:noFill/>
          <a:effectLst>
            <a:outerShdw blurRad="63500" dist="380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Lst>
        </p:spPr>
      </p:pic>
      <p:pic>
        <p:nvPicPr>
          <p:cNvPr id="12303" name="Picture 23" descr="videocamer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5625" y="1282700"/>
            <a:ext cx="2020888"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1" name="Text Box 11"/>
          <p:cNvSpPr txBox="1">
            <a:spLocks noChangeArrowheads="1"/>
          </p:cNvSpPr>
          <p:nvPr/>
        </p:nvSpPr>
        <p:spPr bwMode="auto">
          <a:xfrm>
            <a:off x="1784350" y="1339850"/>
            <a:ext cx="2260600" cy="822325"/>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457200" fontAlgn="base">
              <a:spcBef>
                <a:spcPct val="50000"/>
              </a:spcBef>
              <a:spcAft>
                <a:spcPct val="0"/>
              </a:spcAft>
              <a:defRPr/>
            </a:pPr>
            <a:r>
              <a:rPr lang="en-US" sz="2400">
                <a:solidFill>
                  <a:prstClr val="white"/>
                </a:solidFill>
                <a:effectLst>
                  <a:outerShdw blurRad="38100" dist="38100" dir="2700000" algn="tl">
                    <a:srgbClr val="04617B"/>
                  </a:outerShdw>
                </a:effectLst>
                <a:latin typeface="Calibri" charset="0"/>
                <a:ea typeface="ＭＳ Ｐゴシック" charset="0"/>
                <a:cs typeface="ＭＳ Ｐゴシック" charset="0"/>
              </a:rPr>
              <a:t>Video Overview</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32770" name="Rectangle 3"/>
          <p:cNvSpPr>
            <a:spLocks noGrp="1"/>
          </p:cNvSpPr>
          <p:nvPr>
            <p:ph type="body" idx="1"/>
          </p:nvPr>
        </p:nvSpPr>
        <p:spPr>
          <a:xfrm>
            <a:off x="457200" y="1736725"/>
            <a:ext cx="4279900" cy="4389438"/>
          </a:xfrm>
          <a:noFill/>
        </p:spPr>
        <p:txBody>
          <a:bodyPr/>
          <a:lstStyle/>
          <a:p>
            <a:pPr>
              <a:lnSpc>
                <a:spcPct val="90000"/>
              </a:lnSpc>
              <a:buFont typeface="Wingdings 2" charset="0"/>
              <a:buNone/>
            </a:pPr>
            <a:r>
              <a:rPr lang="en-US">
                <a:latin typeface="Constantia" charset="0"/>
                <a:ea typeface="ＭＳ Ｐゴシック" charset="0"/>
                <a:cs typeface="ＭＳ Ｐゴシック" charset="0"/>
              </a:rPr>
              <a:t>	There cloze-type questions.</a:t>
            </a:r>
          </a:p>
        </p:txBody>
      </p:sp>
      <p:pic>
        <p:nvPicPr>
          <p:cNvPr id="208901" name="Picture 5" descr="5430_TXMWHTB_2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9507">
            <a:off x="4935538" y="1644650"/>
            <a:ext cx="3778250" cy="4799013"/>
          </a:xfrm>
          <a:prstGeom prst="rect">
            <a:avLst/>
          </a:prstGeom>
          <a:noFill/>
          <a:ln w="6350">
            <a:solidFill>
              <a:schemeClr val="tx1"/>
            </a:solidFill>
            <a:miter lim="800000"/>
            <a:headEnd/>
            <a:tailEnd/>
          </a:ln>
          <a:effectLst>
            <a:outerShdw blurRad="63500" dist="101600" dir="2700000" algn="ctr" rotWithShape="0">
              <a:srgbClr val="B6ACB7">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30722" name="Rectangle 3"/>
          <p:cNvSpPr>
            <a:spLocks noGrp="1"/>
          </p:cNvSpPr>
          <p:nvPr>
            <p:ph type="body" idx="1"/>
          </p:nvPr>
        </p:nvSpPr>
        <p:spPr>
          <a:xfrm>
            <a:off x="203200" y="1736725"/>
            <a:ext cx="2514600" cy="4389438"/>
          </a:xfrm>
          <a:noFill/>
        </p:spPr>
        <p:txBody>
          <a:bodyPr/>
          <a:lstStyle/>
          <a:p>
            <a:pPr>
              <a:lnSpc>
                <a:spcPct val="90000"/>
              </a:lnSpc>
              <a:buFont typeface="Wingdings 2" charset="0"/>
              <a:buNone/>
            </a:pPr>
            <a:r>
              <a:rPr lang="en-US">
                <a:latin typeface="Constantia" charset="0"/>
                <a:ea typeface="ＭＳ Ｐゴシック" charset="0"/>
                <a:cs typeface="ＭＳ Ｐゴシック" charset="0"/>
              </a:rPr>
              <a:t>	There are chronology questions, based on </a:t>
            </a:r>
            <a:br>
              <a:rPr lang="en-US">
                <a:latin typeface="Constantia" charset="0"/>
                <a:ea typeface="ＭＳ Ｐゴシック" charset="0"/>
                <a:cs typeface="ＭＳ Ｐゴシック" charset="0"/>
              </a:rPr>
            </a:br>
            <a:r>
              <a:rPr lang="en-US">
                <a:latin typeface="Constantia" charset="0"/>
                <a:ea typeface="ＭＳ Ｐゴシック" charset="0"/>
                <a:cs typeface="ＭＳ Ｐゴシック" charset="0"/>
              </a:rPr>
              <a:t>one of the released questions for US History.</a:t>
            </a:r>
          </a:p>
        </p:txBody>
      </p:sp>
      <p:pic>
        <p:nvPicPr>
          <p:cNvPr id="205830" name="Picture 6" descr="SB-USHis_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84496">
            <a:off x="2667000" y="1644650"/>
            <a:ext cx="3689350" cy="4799013"/>
          </a:xfrm>
          <a:prstGeom prst="rect">
            <a:avLst/>
          </a:prstGeom>
          <a:noFill/>
          <a:ln w="6350">
            <a:solidFill>
              <a:schemeClr val="tx1"/>
            </a:solidFill>
            <a:miter lim="800000"/>
            <a:headEnd/>
            <a:tailEnd/>
          </a:ln>
          <a:effectLst>
            <a:outerShdw blurRad="63500" dist="101600" dir="2700000" algn="ctr" rotWithShape="0">
              <a:srgbClr val="B6ACB7">
                <a:alpha val="74998"/>
              </a:srgbClr>
            </a:outerShdw>
          </a:effectLst>
          <a:extLst>
            <a:ext uri="{909E8E84-426E-40dd-AFC4-6F175D3DCCD1}">
              <a14:hiddenFill xmlns:a14="http://schemas.microsoft.com/office/drawing/2010/main">
                <a:solidFill>
                  <a:srgbClr val="FFFFFF"/>
                </a:solidFill>
              </a14:hiddenFill>
            </a:ext>
          </a:extLst>
        </p:spPr>
      </p:pic>
      <p:pic>
        <p:nvPicPr>
          <p:cNvPr id="205829" name="Picture 5" descr="5430_TXMWHTB_1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1536">
            <a:off x="4935538" y="1644650"/>
            <a:ext cx="3778250" cy="4799013"/>
          </a:xfrm>
          <a:prstGeom prst="rect">
            <a:avLst/>
          </a:prstGeom>
          <a:noFill/>
          <a:ln w="6350">
            <a:solidFill>
              <a:schemeClr val="tx1"/>
            </a:solidFill>
            <a:miter lim="800000"/>
            <a:headEnd/>
            <a:tailEnd/>
          </a:ln>
          <a:effectLst>
            <a:outerShdw blurRad="63500" dist="101600" dir="2700000" algn="ctr" rotWithShape="0">
              <a:srgbClr val="B6ACB7">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23554" name="Rectangle 3"/>
          <p:cNvSpPr>
            <a:spLocks noGrp="1"/>
          </p:cNvSpPr>
          <p:nvPr>
            <p:ph type="body" idx="1"/>
          </p:nvPr>
        </p:nvSpPr>
        <p:spPr>
          <a:xfrm>
            <a:off x="457200" y="1736725"/>
            <a:ext cx="4089400" cy="4389438"/>
          </a:xfrm>
          <a:noFill/>
        </p:spPr>
        <p:txBody>
          <a:bodyPr/>
          <a:lstStyle/>
          <a:p>
            <a:r>
              <a:rPr lang="en-US" dirty="0" smtClean="0">
                <a:latin typeface="Constantia" charset="0"/>
                <a:ea typeface="ＭＳ Ｐゴシック" charset="0"/>
                <a:cs typeface="ＭＳ Ｐゴシック" charset="0"/>
              </a:rPr>
              <a:t>Cluster </a:t>
            </a:r>
            <a:r>
              <a:rPr lang="en-US" dirty="0">
                <a:latin typeface="Constantia" charset="0"/>
                <a:ea typeface="ＭＳ Ｐゴシック" charset="0"/>
                <a:cs typeface="ＭＳ Ｐゴシック" charset="0"/>
              </a:rPr>
              <a:t>questions can be used together or separately.</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31746" name="Rectangle 3"/>
          <p:cNvSpPr>
            <a:spLocks noGrp="1"/>
          </p:cNvSpPr>
          <p:nvPr>
            <p:ph type="body" idx="1"/>
          </p:nvPr>
        </p:nvSpPr>
        <p:spPr>
          <a:xfrm>
            <a:off x="457200" y="1736725"/>
            <a:ext cx="4279900" cy="4706938"/>
          </a:xfrm>
          <a:noFill/>
        </p:spPr>
        <p:txBody>
          <a:bodyPr/>
          <a:lstStyle/>
          <a:p>
            <a:pPr>
              <a:lnSpc>
                <a:spcPct val="90000"/>
              </a:lnSpc>
            </a:pPr>
            <a:r>
              <a:rPr lang="en-US" sz="2200" dirty="0">
                <a:latin typeface="Constantia" charset="0"/>
                <a:ea typeface="ＭＳ Ｐゴシック" charset="0"/>
                <a:cs typeface="ＭＳ Ｐゴシック" charset="0"/>
              </a:rPr>
              <a:t>In addition to questions for the History TEKS, there are a </a:t>
            </a:r>
            <a:r>
              <a:rPr lang="en-US" sz="2200" dirty="0" smtClean="0">
                <a:latin typeface="Constantia" charset="0"/>
                <a:ea typeface="ＭＳ Ｐゴシック" charset="0"/>
                <a:cs typeface="ＭＳ Ｐゴシック" charset="0"/>
              </a:rPr>
              <a:t>host </a:t>
            </a:r>
            <a:r>
              <a:rPr lang="en-US" sz="2200" dirty="0">
                <a:latin typeface="Constantia" charset="0"/>
                <a:ea typeface="ＭＳ Ｐゴシック" charset="0"/>
                <a:cs typeface="ＭＳ Ｐゴシック" charset="0"/>
              </a:rPr>
              <a:t>of questions on the other reporting categories — government and citizenship, geography and culture, and economics and science and technology.</a:t>
            </a:r>
          </a:p>
          <a:p>
            <a:pPr>
              <a:lnSpc>
                <a:spcPct val="90000"/>
              </a:lnSpc>
            </a:pPr>
            <a:r>
              <a:rPr lang="en-US" sz="2200" dirty="0">
                <a:latin typeface="Constantia" charset="0"/>
                <a:ea typeface="ＭＳ Ｐゴシック" charset="0"/>
                <a:cs typeface="ＭＳ Ｐゴシック" charset="0"/>
              </a:rPr>
              <a:t>For example, there are </a:t>
            </a:r>
            <a:br>
              <a:rPr lang="en-US" sz="2200" dirty="0">
                <a:latin typeface="Constantia" charset="0"/>
                <a:ea typeface="ＭＳ Ｐゴシック" charset="0"/>
                <a:cs typeface="ＭＳ Ｐゴシック" charset="0"/>
              </a:rPr>
            </a:br>
            <a:r>
              <a:rPr lang="en-US" sz="2200" dirty="0">
                <a:latin typeface="Constantia" charset="0"/>
                <a:ea typeface="ＭＳ Ｐゴシック" charset="0"/>
                <a:cs typeface="ＭＳ Ｐゴシック" charset="0"/>
              </a:rPr>
              <a:t>12 questions on Culture 23(A) on the origins, central ideas, and spread of major world religions and philosophical traditions.</a:t>
            </a:r>
            <a:endParaRPr lang="en-US" sz="2000" dirty="0">
              <a:latin typeface="Constanti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27650" name="Rectangle 3"/>
          <p:cNvSpPr>
            <a:spLocks noGrp="1"/>
          </p:cNvSpPr>
          <p:nvPr>
            <p:ph type="body" idx="1"/>
          </p:nvPr>
        </p:nvSpPr>
        <p:spPr>
          <a:xfrm>
            <a:off x="457200" y="1736725"/>
            <a:ext cx="4478338" cy="4389438"/>
          </a:xfrm>
          <a:noFill/>
        </p:spPr>
        <p:txBody>
          <a:bodyPr/>
          <a:lstStyle/>
          <a:p>
            <a:pPr>
              <a:buFont typeface="Wingdings 2" charset="0"/>
              <a:buNone/>
            </a:pPr>
            <a:r>
              <a:rPr lang="en-US" dirty="0">
                <a:latin typeface="Constantia" charset="0"/>
                <a:ea typeface="ＭＳ Ｐゴシック" charset="0"/>
                <a:cs typeface="ＭＳ Ｐゴシック" charset="0"/>
              </a:rPr>
              <a:t>	For </a:t>
            </a:r>
            <a:r>
              <a:rPr lang="en-US" dirty="0" smtClean="0">
                <a:latin typeface="Constantia" charset="0"/>
                <a:ea typeface="ＭＳ Ｐゴシック" charset="0"/>
                <a:cs typeface="ＭＳ Ｐゴシック" charset="0"/>
              </a:rPr>
              <a:t>“Science, Technology &amp; Society,” for example, the Test Bank focuses on those scientists and inventors expressly identified </a:t>
            </a:r>
            <a:r>
              <a:rPr lang="en-US" dirty="0">
                <a:latin typeface="Constantia" charset="0"/>
                <a:ea typeface="ＭＳ Ｐゴシック" charset="0"/>
                <a:cs typeface="ＭＳ Ｐゴシック" charset="0"/>
              </a:rPr>
              <a:t>in the TEKS.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28674" name="Rectangle 3"/>
          <p:cNvSpPr>
            <a:spLocks noGrp="1"/>
          </p:cNvSpPr>
          <p:nvPr>
            <p:ph type="body" idx="1"/>
          </p:nvPr>
        </p:nvSpPr>
        <p:spPr>
          <a:xfrm>
            <a:off x="457200" y="1736725"/>
            <a:ext cx="4279900" cy="4389438"/>
          </a:xfrm>
          <a:noFill/>
        </p:spPr>
        <p:txBody>
          <a:bodyPr/>
          <a:lstStyle/>
          <a:p>
            <a:pPr>
              <a:lnSpc>
                <a:spcPct val="90000"/>
              </a:lnSpc>
              <a:buFont typeface="Wingdings 2" charset="0"/>
              <a:buNone/>
            </a:pPr>
            <a:r>
              <a:rPr lang="en-US" dirty="0" smtClean="0">
                <a:latin typeface="Constantia" charset="0"/>
                <a:ea typeface="ＭＳ Ｐゴシック" charset="0"/>
                <a:cs typeface="ＭＳ Ｐゴシック" charset="0"/>
              </a:rPr>
              <a:t>   However, we keep in </a:t>
            </a:r>
            <a:r>
              <a:rPr lang="en-US" dirty="0">
                <a:latin typeface="Constantia" charset="0"/>
                <a:ea typeface="ＭＳ Ｐゴシック" charset="0"/>
                <a:cs typeface="ＭＳ Ｐゴシック" charset="0"/>
              </a:rPr>
              <a:t>mind that the TEKS </a:t>
            </a:r>
            <a:r>
              <a:rPr lang="en-US" dirty="0" smtClean="0">
                <a:latin typeface="Constantia" charset="0"/>
                <a:ea typeface="ＭＳ Ｐゴシック" charset="0"/>
                <a:cs typeface="ＭＳ Ｐゴシック" charset="0"/>
              </a:rPr>
              <a:t>states </a:t>
            </a:r>
            <a:r>
              <a:rPr lang="en-US" dirty="0">
                <a:latin typeface="Constantia" charset="0"/>
                <a:ea typeface="ＭＳ Ｐゴシック" charset="0"/>
                <a:cs typeface="ＭＳ Ｐゴシック" charset="0"/>
              </a:rPr>
              <a:t>that students should identify the contributions of significant scientists and inventors </a:t>
            </a:r>
            <a:r>
              <a:rPr lang="en-US" dirty="0" smtClean="0">
                <a:latin typeface="Constantia" charset="0"/>
                <a:ea typeface="ＭＳ Ｐゴシック" charset="0"/>
                <a:cs typeface="ＭＳ Ｐゴシック" charset="0"/>
              </a:rPr>
              <a:t>“</a:t>
            </a:r>
            <a:r>
              <a:rPr lang="en-US" b="1" dirty="0" smtClean="0">
                <a:solidFill>
                  <a:srgbClr val="FF0000"/>
                </a:solidFill>
                <a:effectLst>
                  <a:outerShdw blurRad="38100" dist="38100" dir="2700000" algn="tl">
                    <a:srgbClr val="000000">
                      <a:alpha val="43137"/>
                    </a:srgbClr>
                  </a:outerShdw>
                </a:effectLst>
                <a:latin typeface="Constantia" charset="0"/>
                <a:ea typeface="ＭＳ Ｐゴシック" charset="0"/>
                <a:cs typeface="ＭＳ Ｐゴシック" charset="0"/>
              </a:rPr>
              <a:t>such as</a:t>
            </a:r>
            <a:r>
              <a:rPr lang="en-US" dirty="0" smtClean="0">
                <a:latin typeface="Constantia" charset="0"/>
                <a:ea typeface="ＭＳ Ｐゴシック" charset="0"/>
                <a:cs typeface="ＭＳ Ｐゴシック" charset="0"/>
              </a:rPr>
              <a:t>” Marie </a:t>
            </a:r>
            <a:r>
              <a:rPr lang="en-US" dirty="0">
                <a:latin typeface="Constantia" charset="0"/>
                <a:ea typeface="ＭＳ Ｐゴシック" charset="0"/>
                <a:cs typeface="ＭＳ Ｐゴシック" charset="0"/>
              </a:rPr>
              <a:t>Curie, Thomas Edison, Albert Einstein, etc.   </a:t>
            </a:r>
            <a:r>
              <a:rPr lang="en-US" dirty="0" smtClean="0">
                <a:latin typeface="Constantia" charset="0"/>
                <a:ea typeface="ＭＳ Ｐゴシック" charset="0"/>
                <a:cs typeface="ＭＳ Ｐゴシック" charset="0"/>
              </a:rPr>
              <a:t>In other words, these </a:t>
            </a:r>
            <a:r>
              <a:rPr lang="en-US" dirty="0">
                <a:latin typeface="Constantia" charset="0"/>
                <a:ea typeface="ＭＳ Ｐゴシック" charset="0"/>
                <a:cs typeface="ＭＳ Ｐゴシック" charset="0"/>
              </a:rPr>
              <a:t>are only </a:t>
            </a:r>
            <a:r>
              <a:rPr lang="en-US" dirty="0" smtClean="0">
                <a:latin typeface="Constantia" charset="0"/>
                <a:ea typeface="ＭＳ Ｐゴシック" charset="0"/>
                <a:cs typeface="ＭＳ Ｐゴシック" charset="0"/>
              </a:rPr>
              <a:t>examples, and</a:t>
            </a:r>
            <a:r>
              <a:rPr lang="en-US" dirty="0">
                <a:latin typeface="Constantia" charset="0"/>
                <a:ea typeface="ＭＳ Ｐゴシック" charset="0"/>
                <a:cs typeface="ＭＳ Ｐゴシック" charset="0"/>
              </a:rPr>
              <a:t> </a:t>
            </a:r>
            <a:r>
              <a:rPr lang="en-US" dirty="0" smtClean="0">
                <a:latin typeface="Constantia" charset="0"/>
                <a:ea typeface="ＭＳ Ｐゴシック" charset="0"/>
                <a:cs typeface="ＭＳ Ｐゴシック" charset="0"/>
              </a:rPr>
              <a:t>(as </a:t>
            </a:r>
            <a:r>
              <a:rPr lang="en-US" dirty="0">
                <a:latin typeface="Constantia" charset="0"/>
                <a:ea typeface="ＭＳ Ｐゴシック" charset="0"/>
                <a:cs typeface="ＭＳ Ｐゴシック" charset="0"/>
              </a:rPr>
              <a:t>the TEA reminds us from time to </a:t>
            </a:r>
            <a:r>
              <a:rPr lang="en-US" dirty="0" smtClean="0">
                <a:latin typeface="Constantia" charset="0"/>
                <a:ea typeface="ＭＳ Ｐゴシック" charset="0"/>
                <a:cs typeface="ＭＳ Ｐゴシック" charset="0"/>
              </a:rPr>
              <a:t>time) there </a:t>
            </a:r>
            <a:r>
              <a:rPr lang="en-US" dirty="0">
                <a:latin typeface="Constantia" charset="0"/>
                <a:ea typeface="ＭＳ Ｐゴシック" charset="0"/>
                <a:cs typeface="ＭＳ Ｐゴシック" charset="0"/>
              </a:rPr>
              <a:t>could be others.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26626" name="Rectangle 3"/>
          <p:cNvSpPr>
            <a:spLocks noGrp="1"/>
          </p:cNvSpPr>
          <p:nvPr>
            <p:ph type="body" idx="1"/>
          </p:nvPr>
        </p:nvSpPr>
        <p:spPr>
          <a:xfrm>
            <a:off x="457200" y="1736725"/>
            <a:ext cx="4140200" cy="4389438"/>
          </a:xfrm>
          <a:noFill/>
        </p:spPr>
        <p:txBody>
          <a:bodyPr/>
          <a:lstStyle/>
          <a:p>
            <a:pPr>
              <a:buFont typeface="Wingdings 2" charset="0"/>
              <a:buNone/>
            </a:pPr>
            <a:r>
              <a:rPr lang="en-US">
                <a:latin typeface="Constantia" charset="0"/>
                <a:ea typeface="ＭＳ Ｐゴシック" charset="0"/>
                <a:cs typeface="ＭＳ Ｐゴシック" charset="0"/>
              </a:rPr>
              <a:t>	There are 21 additional Social Studies Skills questions.</a:t>
            </a:r>
            <a:endParaRPr lang="en-US" sz="2400">
              <a:latin typeface="Constanti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21506" name="Rectangle 3"/>
          <p:cNvSpPr>
            <a:spLocks noGrp="1"/>
          </p:cNvSpPr>
          <p:nvPr>
            <p:ph type="body" idx="1"/>
          </p:nvPr>
        </p:nvSpPr>
        <p:spPr>
          <a:xfrm>
            <a:off x="457200" y="1729751"/>
            <a:ext cx="4279900" cy="4389438"/>
          </a:xfrm>
          <a:noFill/>
        </p:spPr>
        <p:txBody>
          <a:bodyPr/>
          <a:lstStyle/>
          <a:p>
            <a:r>
              <a:rPr lang="en-US" dirty="0" smtClean="0">
                <a:latin typeface="Constantia" charset="0"/>
                <a:ea typeface="ＭＳ Ｐゴシック" charset="0"/>
                <a:cs typeface="ＭＳ Ｐゴシック" charset="0"/>
              </a:rPr>
              <a:t>Questions </a:t>
            </a:r>
            <a:r>
              <a:rPr lang="en-US" dirty="0">
                <a:latin typeface="Constantia" charset="0"/>
                <a:ea typeface="ＭＳ Ｐゴシック" charset="0"/>
                <a:cs typeface="ＭＳ Ｐゴシック" charset="0"/>
              </a:rPr>
              <a:t>are of varying </a:t>
            </a:r>
            <a:r>
              <a:rPr lang="en-US" dirty="0" smtClean="0">
                <a:latin typeface="Constantia" charset="0"/>
                <a:ea typeface="ＭＳ Ｐゴシック" charset="0"/>
                <a:cs typeface="ＭＳ Ｐゴシック" charset="0"/>
              </a:rPr>
              <a:t>difficulty</a:t>
            </a:r>
            <a:r>
              <a:rPr lang="en-US" dirty="0">
                <a:latin typeface="Constantia" charset="0"/>
                <a:ea typeface="ＭＳ Ｐゴシック" charset="0"/>
                <a:cs typeface="ＭＳ Ｐゴシック" charset="0"/>
              </a:rPr>
              <a:t> </a:t>
            </a:r>
            <a:r>
              <a:rPr lang="en-US" dirty="0" smtClean="0">
                <a:latin typeface="Constantia" charset="0"/>
                <a:ea typeface="ＭＳ Ｐゴシック" charset="0"/>
                <a:cs typeface="ＭＳ Ｐゴシック" charset="0"/>
              </a:rPr>
              <a:t>and cognitive complexity.</a:t>
            </a:r>
          </a:p>
          <a:p>
            <a:r>
              <a:rPr lang="en-US" dirty="0" smtClean="0">
                <a:latin typeface="Constantia" charset="0"/>
                <a:ea typeface="ＭＳ Ｐゴシック" charset="0"/>
                <a:cs typeface="ＭＳ Ｐゴシック" charset="0"/>
              </a:rPr>
              <a:t>Some questions are especially challenging.</a:t>
            </a:r>
          </a:p>
          <a:p>
            <a:r>
              <a:rPr lang="en-US" dirty="0" smtClean="0">
                <a:latin typeface="Constantia" charset="0"/>
                <a:ea typeface="ＭＳ Ｐゴシック" charset="0"/>
                <a:cs typeface="ＭＳ Ｐゴシック" charset="0"/>
              </a:rPr>
              <a:t>Teachers should choose questions within the test bank to moderately challenge their students and gradually introduce more difficult questions.</a:t>
            </a:r>
            <a:endParaRPr lang="en-US" dirty="0">
              <a:latin typeface="Constantia" charset="0"/>
              <a:ea typeface="ＭＳ Ｐゴシック" charset="0"/>
              <a:cs typeface="ＭＳ Ｐゴシック" charset="0"/>
            </a:endParaRPr>
          </a:p>
        </p:txBody>
      </p:sp>
      <p:pic>
        <p:nvPicPr>
          <p:cNvPr id="194566" name="Picture 6" descr="5430_TXMWHTB_0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9875">
            <a:off x="4935538" y="1644650"/>
            <a:ext cx="3708400" cy="4799013"/>
          </a:xfrm>
          <a:prstGeom prst="rect">
            <a:avLst/>
          </a:prstGeom>
          <a:noFill/>
          <a:ln w="6350">
            <a:solidFill>
              <a:srgbClr val="000000"/>
            </a:solidFill>
            <a:miter lim="800000"/>
            <a:headEnd/>
            <a:tailEnd/>
          </a:ln>
          <a:effectLst>
            <a:outerShdw blurRad="63500" dist="101600" dir="2700000" algn="ctr" rotWithShape="0">
              <a:srgbClr val="B6ACB7">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196"/>
            <a:ext cx="8229600" cy="1143000"/>
          </a:xfrm>
        </p:spPr>
        <p:txBody>
          <a:bodyPr/>
          <a:lstStyle/>
          <a:p>
            <a:r>
              <a:rPr lang="en-US" dirty="0" smtClean="0"/>
              <a:t>TSSSA World History Challenge</a:t>
            </a:r>
            <a:endParaRPr lang="en-US" dirty="0"/>
          </a:p>
        </p:txBody>
      </p:sp>
      <p:sp>
        <p:nvSpPr>
          <p:cNvPr id="3" name="Content Placeholder 2"/>
          <p:cNvSpPr>
            <a:spLocks noGrp="1"/>
          </p:cNvSpPr>
          <p:nvPr>
            <p:ph idx="1"/>
          </p:nvPr>
        </p:nvSpPr>
        <p:spPr>
          <a:xfrm>
            <a:off x="457200" y="1526954"/>
            <a:ext cx="8229600" cy="4389437"/>
          </a:xfrm>
        </p:spPr>
        <p:txBody>
          <a:bodyPr/>
          <a:lstStyle/>
          <a:p>
            <a:pPr marL="0" indent="0">
              <a:buNone/>
            </a:pPr>
            <a:r>
              <a:rPr lang="en-US" dirty="0" smtClean="0"/>
              <a:t>How do you design a question about a documentary excerpt, graph, photograph, painting, cartoon, table or map that:</a:t>
            </a:r>
          </a:p>
          <a:p>
            <a:pPr marL="0" indent="0">
              <a:buNone/>
            </a:pPr>
            <a:r>
              <a:rPr lang="en-US" dirty="0" smtClean="0"/>
              <a:t>(1) assesses a student’s ability to interpret information from that source; </a:t>
            </a:r>
          </a:p>
          <a:p>
            <a:pPr marL="0" indent="0">
              <a:buNone/>
            </a:pPr>
            <a:r>
              <a:rPr lang="en-US" dirty="0" smtClean="0"/>
              <a:t>and at the same time:</a:t>
            </a:r>
          </a:p>
          <a:p>
            <a:pPr marL="0" indent="0">
              <a:buNone/>
            </a:pPr>
            <a:r>
              <a:rPr lang="en-US" dirty="0" smtClean="0"/>
              <a:t>(2) assesses the student’s content knowledge of that topic</a:t>
            </a:r>
          </a:p>
          <a:p>
            <a:pPr marL="0" indent="0">
              <a:buNone/>
            </a:pPr>
            <a:r>
              <a:rPr lang="en-US" dirty="0" smtClean="0"/>
              <a:t>This question has two parts.  How should one do this? How does Pearson do this in designing STAAR questions?</a:t>
            </a:r>
          </a:p>
        </p:txBody>
      </p:sp>
    </p:spTree>
    <p:extLst>
      <p:ext uri="{BB962C8B-B14F-4D97-AF65-F5344CB8AC3E}">
        <p14:creationId xmlns:p14="http://schemas.microsoft.com/office/powerpoint/2010/main" val="3157880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0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10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10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10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2099"/>
            <a:ext cx="8229600" cy="1684901"/>
          </a:xfrm>
        </p:spPr>
        <p:txBody>
          <a:bodyPr/>
          <a:lstStyle/>
          <a:p>
            <a:r>
              <a:rPr lang="en-US" sz="3200" b="1" i="1" dirty="0">
                <a:latin typeface="+mn-lt"/>
              </a:rPr>
              <a:t>Question:</a:t>
            </a:r>
            <a:r>
              <a:rPr lang="en-US" sz="3200" dirty="0">
                <a:latin typeface="+mn-lt"/>
              </a:rPr>
              <a:t>  </a:t>
            </a:r>
            <a:r>
              <a:rPr lang="en-US" sz="3200" dirty="0"/>
              <a:t> </a:t>
            </a:r>
            <a:r>
              <a:rPr lang="en-US" sz="3200" dirty="0" smtClean="0">
                <a:latin typeface="+mn-lt"/>
              </a:rPr>
              <a:t>How </a:t>
            </a:r>
            <a:r>
              <a:rPr lang="en-US" sz="3200" dirty="0">
                <a:latin typeface="+mn-lt"/>
              </a:rPr>
              <a:t>can a test-writer embed a document in an assessment item and ask students a question about it that goes beyond assessing data-interpretation skills</a:t>
            </a:r>
            <a:r>
              <a:rPr lang="en-US" sz="3200" dirty="0" smtClean="0">
                <a:latin typeface="+mn-lt"/>
              </a:rPr>
              <a:t>?</a:t>
            </a:r>
            <a:endParaRPr lang="en-US" sz="3200" dirty="0">
              <a:latin typeface="+mn-lt"/>
            </a:endParaRPr>
          </a:p>
        </p:txBody>
      </p:sp>
      <p:sp>
        <p:nvSpPr>
          <p:cNvPr id="3" name="Content Placeholder 2"/>
          <p:cNvSpPr>
            <a:spLocks noGrp="1"/>
          </p:cNvSpPr>
          <p:nvPr>
            <p:ph idx="1"/>
          </p:nvPr>
        </p:nvSpPr>
        <p:spPr>
          <a:xfrm>
            <a:off x="457200" y="2687182"/>
            <a:ext cx="8229600" cy="4389437"/>
          </a:xfrm>
        </p:spPr>
        <p:txBody>
          <a:bodyPr/>
          <a:lstStyle/>
          <a:p>
            <a:r>
              <a:rPr lang="en-US" sz="2800" dirty="0">
                <a:solidFill>
                  <a:srgbClr val="FF0000"/>
                </a:solidFill>
              </a:rPr>
              <a:t>The </a:t>
            </a:r>
            <a:r>
              <a:rPr lang="en-US" sz="2800" dirty="0" smtClean="0">
                <a:solidFill>
                  <a:srgbClr val="FF0000"/>
                </a:solidFill>
              </a:rPr>
              <a:t>Problem</a:t>
            </a:r>
            <a:r>
              <a:rPr lang="en-US" sz="2800" dirty="0" smtClean="0"/>
              <a:t>: The test</a:t>
            </a:r>
            <a:r>
              <a:rPr lang="en-US" sz="2800" dirty="0"/>
              <a:t>-writer must navigate between Scylla and Charybdis:  on the one hand, the student should not be able to respond correctly to the question just by a skilled reading of the document alone.  On the other hand, the student should not be able to answer the question correctly just based on his or her content knowledge </a:t>
            </a:r>
            <a:r>
              <a:rPr lang="en-US" sz="2800" dirty="0" smtClean="0"/>
              <a:t>without </a:t>
            </a:r>
            <a:r>
              <a:rPr lang="en-US" sz="2800" dirty="0"/>
              <a:t>ever reading the </a:t>
            </a:r>
            <a:r>
              <a:rPr lang="en-US" sz="2800" dirty="0" smtClean="0"/>
              <a:t>document (</a:t>
            </a:r>
            <a:r>
              <a:rPr lang="en-US" sz="2800" i="1" dirty="0" smtClean="0"/>
              <a:t>e.g. </a:t>
            </a:r>
            <a:r>
              <a:rPr lang="en-US" sz="2800" dirty="0" smtClean="0"/>
              <a:t>most TAKS questions).</a:t>
            </a:r>
            <a:endParaRPr lang="en-US" sz="2800" dirty="0"/>
          </a:p>
          <a:p>
            <a:endParaRPr lang="en-US" dirty="0"/>
          </a:p>
        </p:txBody>
      </p:sp>
    </p:spTree>
    <p:extLst>
      <p:ext uri="{BB962C8B-B14F-4D97-AF65-F5344CB8AC3E}">
        <p14:creationId xmlns:p14="http://schemas.microsoft.com/office/powerpoint/2010/main" val="1091471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90591"/>
            <a:ext cx="8042276" cy="5858837"/>
          </a:xfrm>
        </p:spPr>
        <p:txBody>
          <a:bodyPr>
            <a:normAutofit fontScale="92500" lnSpcReduction="10000"/>
          </a:bodyPr>
          <a:lstStyle/>
          <a:p>
            <a:pPr marL="0" indent="0" algn="just">
              <a:buNone/>
            </a:pPr>
            <a:r>
              <a:rPr lang="en-US" sz="2800" dirty="0">
                <a:latin typeface="Constantia"/>
                <a:cs typeface="Constantia"/>
              </a:rPr>
              <a:t>Rocky slowly got up from the mat, planning his escape. He </a:t>
            </a:r>
            <a:r>
              <a:rPr lang="en-US" sz="2800" dirty="0" smtClean="0">
                <a:latin typeface="Constantia"/>
                <a:cs typeface="Constantia"/>
              </a:rPr>
              <a:t>hesitated </a:t>
            </a:r>
            <a:r>
              <a:rPr lang="en-US" sz="2800" dirty="0">
                <a:latin typeface="Constantia"/>
                <a:cs typeface="Constantia"/>
              </a:rPr>
              <a:t>a moment and thought. Things were not going well. What bothered him most was being held, especially since the charge against him had been weak. He considered his present situation. The lock that held him was strong but he thought he could break it. He knew, however, that his timing would have to be perfect. Rocky was aware that </a:t>
            </a:r>
            <a:r>
              <a:rPr lang="en-US" sz="2800" dirty="0" smtClean="0">
                <a:latin typeface="Constantia"/>
                <a:cs typeface="Constantia"/>
              </a:rPr>
              <a:t>it was </a:t>
            </a:r>
            <a:r>
              <a:rPr lang="en-US" sz="2800" dirty="0">
                <a:latin typeface="Constantia"/>
                <a:cs typeface="Constantia"/>
              </a:rPr>
              <a:t>because of his early roughness that he had been penalized so severely--much too severely from his point of view. The situation was becoming frustrating; the pressure had been grinding on him for too long. He was being ridden unmercifully. Rocky was getting angry now. He felt he was ready to make his move. He knew that his success or failure would depend on what he did </a:t>
            </a:r>
            <a:r>
              <a:rPr lang="en-US" sz="2800" dirty="0" smtClean="0">
                <a:latin typeface="Constantia"/>
                <a:cs typeface="Constantia"/>
              </a:rPr>
              <a:t>in the </a:t>
            </a:r>
            <a:r>
              <a:rPr lang="en-US" sz="2800" dirty="0">
                <a:latin typeface="Constantia"/>
                <a:cs typeface="Constantia"/>
              </a:rPr>
              <a:t>next few seconds. </a:t>
            </a:r>
          </a:p>
          <a:p>
            <a:endParaRPr lang="en-US" dirty="0"/>
          </a:p>
        </p:txBody>
      </p:sp>
    </p:spTree>
    <p:extLst>
      <p:ext uri="{BB962C8B-B14F-4D97-AF65-F5344CB8AC3E}">
        <p14:creationId xmlns:p14="http://schemas.microsoft.com/office/powerpoint/2010/main" val="34327049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358"/>
            <a:ext cx="8229600" cy="1143000"/>
          </a:xfrm>
        </p:spPr>
        <p:txBody>
          <a:bodyPr/>
          <a:lstStyle/>
          <a:p>
            <a:r>
              <a:rPr lang="en-US" b="1" i="1" dirty="0"/>
              <a:t>The mystery unraveled!</a:t>
            </a:r>
            <a:r>
              <a:rPr lang="en-US" dirty="0"/>
              <a:t>  </a:t>
            </a:r>
            <a:br>
              <a:rPr lang="en-US" dirty="0"/>
            </a:br>
            <a:endParaRPr lang="en-US" dirty="0"/>
          </a:p>
        </p:txBody>
      </p:sp>
      <p:sp>
        <p:nvSpPr>
          <p:cNvPr id="3" name="Content Placeholder 2"/>
          <p:cNvSpPr>
            <a:spLocks noGrp="1"/>
          </p:cNvSpPr>
          <p:nvPr>
            <p:ph idx="1"/>
          </p:nvPr>
        </p:nvSpPr>
        <p:spPr>
          <a:xfrm>
            <a:off x="217217" y="918314"/>
            <a:ext cx="8770345" cy="4389437"/>
          </a:xfrm>
        </p:spPr>
        <p:txBody>
          <a:bodyPr/>
          <a:lstStyle/>
          <a:p>
            <a:r>
              <a:rPr lang="en-US" dirty="0"/>
              <a:t>One might conclude that the reading should be one that requires prior background knowledge to be understood correctly; or that the student should be challenged to draw conclusions from the reading that require additional outside content knowledge to make.  </a:t>
            </a:r>
            <a:endParaRPr lang="en-US" dirty="0" smtClean="0"/>
          </a:p>
          <a:p>
            <a:r>
              <a:rPr lang="en-US" dirty="0" smtClean="0"/>
              <a:t>In </a:t>
            </a:r>
            <a:r>
              <a:rPr lang="en-US" dirty="0"/>
              <a:t>fact, Pearson has eschewed this approach for the STAAR test.  Rather, based at least on their released sample items for all social studies subjects, they have adopted the approach of using the information in the document to ask </a:t>
            </a:r>
            <a:r>
              <a:rPr lang="en-US" dirty="0" smtClean="0"/>
              <a:t>about something </a:t>
            </a:r>
            <a:r>
              <a:rPr lang="en-US" dirty="0"/>
              <a:t>that goes outside of it—such as asking for a cause, an effect, or an analogy to the information described in the source quotation.  The most common of these </a:t>
            </a:r>
            <a:r>
              <a:rPr lang="en-US" dirty="0" smtClean="0"/>
              <a:t>are </a:t>
            </a:r>
            <a:r>
              <a:rPr lang="en-US" dirty="0"/>
              <a:t>questions asking for an </a:t>
            </a:r>
            <a:r>
              <a:rPr lang="en-US" dirty="0" smtClean="0"/>
              <a:t>effect of whatever is displayed in the question.</a:t>
            </a:r>
            <a:endParaRPr lang="en-US" dirty="0"/>
          </a:p>
          <a:p>
            <a:pPr marL="0" indent="0">
              <a:buNone/>
            </a:pPr>
            <a:endParaRPr lang="en-US" dirty="0"/>
          </a:p>
        </p:txBody>
      </p:sp>
    </p:spTree>
    <p:extLst>
      <p:ext uri="{BB962C8B-B14F-4D97-AF65-F5344CB8AC3E}">
        <p14:creationId xmlns:p14="http://schemas.microsoft.com/office/powerpoint/2010/main" val="4079145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4166"/>
            <a:ext cx="8229600" cy="1400805"/>
          </a:xfrm>
        </p:spPr>
        <p:txBody>
          <a:bodyPr/>
          <a:lstStyle/>
          <a:p>
            <a:pPr algn="ctr"/>
            <a:r>
              <a:rPr lang="en-US" b="1" i="1" dirty="0" smtClean="0"/>
              <a:t/>
            </a:r>
            <a:br>
              <a:rPr lang="en-US" b="1" i="1" dirty="0" smtClean="0"/>
            </a:br>
            <a:r>
              <a:rPr lang="en-US" b="1" i="1" dirty="0"/>
              <a:t/>
            </a:r>
            <a:br>
              <a:rPr lang="en-US" b="1" i="1" dirty="0"/>
            </a:br>
            <a:r>
              <a:rPr lang="en-US" sz="4000" b="1" dirty="0" smtClean="0">
                <a:latin typeface="+mn-lt"/>
              </a:rPr>
              <a:t>Typology </a:t>
            </a:r>
            <a:r>
              <a:rPr lang="en-US" sz="4000" b="1" dirty="0">
                <a:latin typeface="+mn-lt"/>
              </a:rPr>
              <a:t>of Released Questions on Documents:</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177324" y="1580021"/>
            <a:ext cx="8778699" cy="4389437"/>
          </a:xfrm>
        </p:spPr>
        <p:txBody>
          <a:bodyPr/>
          <a:lstStyle/>
          <a:p>
            <a:pPr marL="0" indent="0">
              <a:spcBef>
                <a:spcPts val="0"/>
              </a:spcBef>
              <a:buNone/>
            </a:pPr>
            <a:r>
              <a:rPr lang="en-US" b="1" dirty="0" smtClean="0">
                <a:solidFill>
                  <a:srgbClr val="FF0000"/>
                </a:solidFill>
                <a:effectLst>
                  <a:outerShdw blurRad="38100" dist="38100" dir="2700000" algn="tl">
                    <a:srgbClr val="000000">
                      <a:alpha val="43137"/>
                    </a:srgbClr>
                  </a:outerShdw>
                </a:effectLst>
              </a:rPr>
              <a:t>EFFECT</a:t>
            </a:r>
            <a:endParaRPr lang="en-US" b="1" dirty="0">
              <a:solidFill>
                <a:srgbClr val="FF0000"/>
              </a:solidFill>
              <a:effectLst>
                <a:outerShdw blurRad="38100" dist="38100" dir="2700000" algn="tl">
                  <a:srgbClr val="000000">
                    <a:alpha val="43137"/>
                  </a:srgbClr>
                </a:outerShdw>
              </a:effectLst>
            </a:endParaRPr>
          </a:p>
          <a:p>
            <a:pPr marL="0" indent="0">
              <a:spcBef>
                <a:spcPts val="0"/>
              </a:spcBef>
              <a:buNone/>
            </a:pPr>
            <a:r>
              <a:rPr lang="en-US" dirty="0"/>
              <a:t>Identify an effect (either of the document itself, or of the situation described in the document, including government responses to problems described in the document)</a:t>
            </a:r>
          </a:p>
          <a:p>
            <a:pPr marL="0" indent="0">
              <a:spcBef>
                <a:spcPts val="0"/>
              </a:spcBef>
              <a:buNone/>
            </a:pPr>
            <a:r>
              <a:rPr lang="en-US" dirty="0"/>
              <a:t> </a:t>
            </a:r>
            <a:endParaRPr lang="en-US" b="1" dirty="0">
              <a:solidFill>
                <a:srgbClr val="FF0000"/>
              </a:solidFill>
              <a:effectLst>
                <a:outerShdw blurRad="38100" dist="38100" dir="2700000" algn="tl">
                  <a:srgbClr val="000000">
                    <a:alpha val="43137"/>
                  </a:srgbClr>
                </a:outerShdw>
              </a:effectLst>
            </a:endParaRPr>
          </a:p>
          <a:p>
            <a:pPr marL="0" indent="0">
              <a:spcBef>
                <a:spcPts val="0"/>
              </a:spcBef>
              <a:buNone/>
            </a:pPr>
            <a:r>
              <a:rPr lang="en-US" b="1" dirty="0" smtClean="0">
                <a:solidFill>
                  <a:srgbClr val="FF0000"/>
                </a:solidFill>
                <a:effectLst>
                  <a:outerShdw blurRad="38100" dist="38100" dir="2700000" algn="tl">
                    <a:srgbClr val="000000">
                      <a:alpha val="43137"/>
                    </a:srgbClr>
                  </a:outerShdw>
                </a:effectLst>
              </a:rPr>
              <a:t>CAUSE</a:t>
            </a:r>
            <a:endParaRPr lang="en-US" b="1" dirty="0">
              <a:solidFill>
                <a:srgbClr val="FF0000"/>
              </a:solidFill>
              <a:effectLst>
                <a:outerShdw blurRad="38100" dist="38100" dir="2700000" algn="tl">
                  <a:srgbClr val="000000">
                    <a:alpha val="43137"/>
                  </a:srgbClr>
                </a:outerShdw>
              </a:effectLst>
            </a:endParaRPr>
          </a:p>
          <a:p>
            <a:pPr marL="0" indent="0">
              <a:spcBef>
                <a:spcPts val="0"/>
              </a:spcBef>
              <a:buNone/>
            </a:pPr>
            <a:r>
              <a:rPr lang="en-US" dirty="0"/>
              <a:t>Identify a cause, (either of the document itself, including the purpose for the document, or of the situation described in the document)</a:t>
            </a:r>
          </a:p>
          <a:p>
            <a:pPr marL="0" indent="0">
              <a:spcBef>
                <a:spcPts val="0"/>
              </a:spcBef>
              <a:buNone/>
            </a:pPr>
            <a:r>
              <a:rPr lang="en-US" dirty="0"/>
              <a:t> </a:t>
            </a:r>
            <a:endParaRPr lang="en-US" b="1" dirty="0">
              <a:solidFill>
                <a:srgbClr val="FF0000"/>
              </a:solidFill>
              <a:effectLst>
                <a:outerShdw blurRad="38100" dist="38100" dir="2700000" algn="tl">
                  <a:srgbClr val="000000">
                    <a:alpha val="43137"/>
                  </a:srgbClr>
                </a:outerShdw>
              </a:effectLst>
            </a:endParaRPr>
          </a:p>
          <a:p>
            <a:pPr marL="0" indent="0">
              <a:spcBef>
                <a:spcPts val="0"/>
              </a:spcBef>
              <a:buNone/>
            </a:pPr>
            <a:r>
              <a:rPr lang="en-US" b="1" dirty="0" smtClean="0">
                <a:solidFill>
                  <a:srgbClr val="FF0000"/>
                </a:solidFill>
                <a:effectLst>
                  <a:outerShdw blurRad="38100" dist="38100" dir="2700000" algn="tl">
                    <a:srgbClr val="000000">
                      <a:alpha val="43137"/>
                    </a:srgbClr>
                  </a:outerShdw>
                </a:effectLst>
              </a:rPr>
              <a:t>CLOZE</a:t>
            </a:r>
            <a:endParaRPr lang="en-US" b="1" dirty="0">
              <a:solidFill>
                <a:srgbClr val="FF0000"/>
              </a:solidFill>
              <a:effectLst>
                <a:outerShdw blurRad="38100" dist="38100" dir="2700000" algn="tl">
                  <a:srgbClr val="000000">
                    <a:alpha val="43137"/>
                  </a:srgbClr>
                </a:outerShdw>
              </a:effectLst>
            </a:endParaRPr>
          </a:p>
          <a:p>
            <a:pPr marL="0" indent="0">
              <a:spcBef>
                <a:spcPts val="0"/>
              </a:spcBef>
              <a:buNone/>
            </a:pPr>
            <a:r>
              <a:rPr lang="en-US" dirty="0"/>
              <a:t>Identify a missing term or text from the document (cloze format)</a:t>
            </a:r>
          </a:p>
          <a:p>
            <a:pPr marL="0" indent="0">
              <a:spcBef>
                <a:spcPts val="0"/>
              </a:spcBef>
              <a:buNone/>
            </a:pPr>
            <a:r>
              <a:rPr lang="en-US" sz="1800" dirty="0"/>
              <a:t> </a:t>
            </a:r>
          </a:p>
          <a:p>
            <a:pPr marL="0" indent="0">
              <a:spcBef>
                <a:spcPts val="0"/>
              </a:spcBef>
              <a:buNone/>
            </a:pPr>
            <a:r>
              <a:rPr lang="en-US" sz="1800" dirty="0"/>
              <a:t> </a:t>
            </a:r>
          </a:p>
          <a:p>
            <a:pPr marL="0" indent="0">
              <a:spcBef>
                <a:spcPts val="0"/>
              </a:spcBef>
              <a:buNone/>
            </a:pPr>
            <a:r>
              <a:rPr lang="en-US" sz="1800" dirty="0"/>
              <a:t> </a:t>
            </a:r>
          </a:p>
          <a:p>
            <a:endParaRPr lang="en-US" dirty="0"/>
          </a:p>
        </p:txBody>
      </p:sp>
    </p:spTree>
    <p:extLst>
      <p:ext uri="{BB962C8B-B14F-4D97-AF65-F5344CB8AC3E}">
        <p14:creationId xmlns:p14="http://schemas.microsoft.com/office/powerpoint/2010/main" val="102625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0293"/>
            <a:ext cx="9367692" cy="1143000"/>
          </a:xfrm>
        </p:spPr>
        <p:txBody>
          <a:bodyPr/>
          <a:lstStyle/>
          <a:p>
            <a:pPr algn="ctr"/>
            <a:r>
              <a:rPr lang="en-US" b="1" i="1" dirty="0" smtClean="0"/>
              <a:t/>
            </a:r>
            <a:br>
              <a:rPr lang="en-US" b="1" i="1" dirty="0" smtClean="0"/>
            </a:br>
            <a:r>
              <a:rPr lang="en-US" sz="4000" b="1" i="1" dirty="0" smtClean="0">
                <a:latin typeface="+mn-lt"/>
              </a:rPr>
              <a:t/>
            </a:r>
            <a:br>
              <a:rPr lang="en-US" sz="4000" b="1" i="1" dirty="0" smtClean="0">
                <a:latin typeface="+mn-lt"/>
              </a:rPr>
            </a:br>
            <a:r>
              <a:rPr lang="en-US" sz="4000" b="1" dirty="0">
                <a:effectLst>
                  <a:outerShdw blurRad="38100" dist="38100" dir="2700000" algn="tl">
                    <a:srgbClr val="000000">
                      <a:alpha val="43137"/>
                    </a:srgbClr>
                  </a:outerShdw>
                </a:effectLst>
                <a:latin typeface="+mn-lt"/>
              </a:rPr>
              <a:t>Typology of Released Questions </a:t>
            </a:r>
            <a:r>
              <a:rPr lang="en-US" sz="4000" b="1" dirty="0" smtClean="0">
                <a:effectLst>
                  <a:outerShdw blurRad="38100" dist="38100" dir="2700000" algn="tl">
                    <a:srgbClr val="000000">
                      <a:alpha val="43137"/>
                    </a:srgbClr>
                  </a:outerShdw>
                </a:effectLst>
                <a:latin typeface="+mn-lt"/>
              </a:rPr>
              <a:t>on Documents</a:t>
            </a:r>
            <a:r>
              <a:rPr lang="en-US" dirty="0" smtClean="0">
                <a:latin typeface="+mn-lt"/>
              </a:rPr>
              <a:t/>
            </a:r>
            <a:br>
              <a:rPr lang="en-US" dirty="0" smtClean="0">
                <a:latin typeface="+mn-lt"/>
              </a:rPr>
            </a:br>
            <a:endParaRPr lang="en-US" dirty="0">
              <a:latin typeface="+mn-lt"/>
            </a:endParaRPr>
          </a:p>
        </p:txBody>
      </p:sp>
      <p:sp>
        <p:nvSpPr>
          <p:cNvPr id="3" name="Content Placeholder 2"/>
          <p:cNvSpPr>
            <a:spLocks noGrp="1"/>
          </p:cNvSpPr>
          <p:nvPr>
            <p:ph idx="1"/>
          </p:nvPr>
        </p:nvSpPr>
        <p:spPr/>
        <p:txBody>
          <a:bodyPr/>
          <a:lstStyle/>
          <a:p>
            <a:pPr marL="0" indent="0">
              <a:spcBef>
                <a:spcPts val="0"/>
              </a:spcBef>
              <a:buNone/>
            </a:pPr>
            <a:r>
              <a:rPr lang="en-US" b="1" dirty="0" smtClean="0">
                <a:solidFill>
                  <a:srgbClr val="FF0000"/>
                </a:solidFill>
                <a:effectLst>
                  <a:outerShdw blurRad="38100" dist="38100" dir="2700000" algn="tl">
                    <a:srgbClr val="000000">
                      <a:alpha val="43137"/>
                    </a:srgbClr>
                  </a:outerShdw>
                </a:effectLst>
              </a:rPr>
              <a:t>SEQUENCE</a:t>
            </a:r>
          </a:p>
          <a:p>
            <a:pPr marL="0" indent="0">
              <a:spcBef>
                <a:spcPts val="0"/>
              </a:spcBef>
              <a:buNone/>
            </a:pPr>
            <a:r>
              <a:rPr lang="en-US" dirty="0" smtClean="0"/>
              <a:t>Identify the next step in the same process as that described in the document</a:t>
            </a:r>
          </a:p>
          <a:p>
            <a:pPr marL="0" indent="0">
              <a:spcBef>
                <a:spcPts val="0"/>
              </a:spcBef>
              <a:buNone/>
            </a:pPr>
            <a:r>
              <a:rPr lang="en-US" dirty="0" smtClean="0">
                <a:solidFill>
                  <a:srgbClr val="FF0000"/>
                </a:solidFill>
              </a:rPr>
              <a:t> </a:t>
            </a:r>
          </a:p>
          <a:p>
            <a:pPr marL="0" indent="0">
              <a:spcBef>
                <a:spcPts val="0"/>
              </a:spcBef>
              <a:buNone/>
            </a:pPr>
            <a:r>
              <a:rPr lang="en-US" b="1" dirty="0" smtClean="0">
                <a:solidFill>
                  <a:srgbClr val="FF0000"/>
                </a:solidFill>
                <a:effectLst>
                  <a:outerShdw blurRad="38100" dist="38100" dir="2700000" algn="tl">
                    <a:srgbClr val="000000">
                      <a:alpha val="43137"/>
                    </a:srgbClr>
                  </a:outerShdw>
                </a:effectLst>
              </a:rPr>
              <a:t>ANALOGY</a:t>
            </a:r>
          </a:p>
          <a:p>
            <a:pPr marL="0" indent="0">
              <a:spcBef>
                <a:spcPts val="0"/>
              </a:spcBef>
              <a:buNone/>
            </a:pPr>
            <a:r>
              <a:rPr lang="en-US" dirty="0" smtClean="0"/>
              <a:t>Identify an equivalent based on an analogy with the information in the document</a:t>
            </a:r>
          </a:p>
          <a:p>
            <a:pPr marL="0" indent="0">
              <a:spcBef>
                <a:spcPts val="0"/>
              </a:spcBef>
              <a:buNone/>
            </a:pPr>
            <a:r>
              <a:rPr lang="en-US" b="1" dirty="0" smtClean="0">
                <a:solidFill>
                  <a:srgbClr val="FF0000"/>
                </a:solidFill>
                <a:effectLst>
                  <a:outerShdw blurRad="38100" dist="38100" dir="2700000" algn="tl">
                    <a:srgbClr val="000000">
                      <a:alpha val="43137"/>
                    </a:srgbClr>
                  </a:outerShdw>
                </a:effectLst>
              </a:rPr>
              <a:t> </a:t>
            </a:r>
          </a:p>
          <a:p>
            <a:pPr marL="0" indent="0">
              <a:spcBef>
                <a:spcPts val="0"/>
              </a:spcBef>
              <a:buNone/>
            </a:pPr>
            <a:r>
              <a:rPr lang="en-US" b="1" dirty="0" smtClean="0">
                <a:solidFill>
                  <a:srgbClr val="FF0000"/>
                </a:solidFill>
                <a:effectLst>
                  <a:outerShdw blurRad="38100" dist="38100" dir="2700000" algn="tl">
                    <a:srgbClr val="000000">
                      <a:alpha val="43137"/>
                    </a:srgbClr>
                  </a:outerShdw>
                </a:effectLst>
              </a:rPr>
              <a:t>PROCESS</a:t>
            </a:r>
          </a:p>
          <a:p>
            <a:pPr marL="0" indent="0">
              <a:spcBef>
                <a:spcPts val="0"/>
              </a:spcBef>
              <a:buNone/>
            </a:pPr>
            <a:r>
              <a:rPr lang="en-US" dirty="0" smtClean="0"/>
              <a:t>Identify the general process described or exemplified in the document</a:t>
            </a:r>
          </a:p>
          <a:p>
            <a:endParaRPr lang="en-US" dirty="0"/>
          </a:p>
        </p:txBody>
      </p:sp>
    </p:spTree>
    <p:extLst>
      <p:ext uri="{BB962C8B-B14F-4D97-AF65-F5344CB8AC3E}">
        <p14:creationId xmlns:p14="http://schemas.microsoft.com/office/powerpoint/2010/main" val="394124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8346" r="1909" b="4244"/>
          <a:stretch/>
        </p:blipFill>
        <p:spPr>
          <a:xfrm>
            <a:off x="0" y="658671"/>
            <a:ext cx="9220939" cy="5775274"/>
          </a:xfrm>
        </p:spPr>
      </p:pic>
    </p:spTree>
    <p:extLst>
      <p:ext uri="{BB962C8B-B14F-4D97-AF65-F5344CB8AC3E}">
        <p14:creationId xmlns:p14="http://schemas.microsoft.com/office/powerpoint/2010/main" val="61963636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t="-862" r="1805" b="1125"/>
          <a:stretch/>
        </p:blipFill>
        <p:spPr>
          <a:xfrm>
            <a:off x="0" y="679197"/>
            <a:ext cx="9144000" cy="6019145"/>
          </a:xfrm>
        </p:spPr>
      </p:pic>
    </p:spTree>
    <p:extLst>
      <p:ext uri="{BB962C8B-B14F-4D97-AF65-F5344CB8AC3E}">
        <p14:creationId xmlns:p14="http://schemas.microsoft.com/office/powerpoint/2010/main" val="23766836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24595" b="-1085"/>
          <a:stretch/>
        </p:blipFill>
        <p:spPr>
          <a:xfrm>
            <a:off x="0" y="-460856"/>
            <a:ext cx="9144001" cy="7034760"/>
          </a:xfrm>
        </p:spPr>
      </p:pic>
    </p:spTree>
    <p:extLst>
      <p:ext uri="{BB962C8B-B14F-4D97-AF65-F5344CB8AC3E}">
        <p14:creationId xmlns:p14="http://schemas.microsoft.com/office/powerpoint/2010/main" val="13960845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34818" name="Rectangle 3"/>
          <p:cNvSpPr>
            <a:spLocks noGrp="1"/>
          </p:cNvSpPr>
          <p:nvPr>
            <p:ph type="body" idx="1"/>
          </p:nvPr>
        </p:nvSpPr>
        <p:spPr>
          <a:xfrm>
            <a:off x="457200" y="1736725"/>
            <a:ext cx="4279900" cy="4389438"/>
          </a:xfrm>
          <a:noFill/>
        </p:spPr>
        <p:txBody>
          <a:bodyPr/>
          <a:lstStyle/>
          <a:p>
            <a:pPr>
              <a:lnSpc>
                <a:spcPct val="90000"/>
              </a:lnSpc>
              <a:buFont typeface="Wingdings 2" charset="0"/>
              <a:buNone/>
            </a:pPr>
            <a:r>
              <a:rPr lang="en-US">
                <a:latin typeface="Constantia" charset="0"/>
                <a:ea typeface="ＭＳ Ｐゴシック" charset="0"/>
                <a:cs typeface="ＭＳ Ｐゴシック" charset="0"/>
              </a:rPr>
              <a:t>	Questions on documents ask students both (A) to interpret the document and (B) to apply outside content knowledge.</a:t>
            </a:r>
          </a:p>
        </p:txBody>
      </p:sp>
      <p:pic>
        <p:nvPicPr>
          <p:cNvPr id="210949" name="Picture 5" descr="5430_TXMWHTB_0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9604">
            <a:off x="4935538" y="1644650"/>
            <a:ext cx="3778250" cy="4799013"/>
          </a:xfrm>
          <a:prstGeom prst="rect">
            <a:avLst/>
          </a:prstGeom>
          <a:noFill/>
          <a:ln w="6350">
            <a:solidFill>
              <a:schemeClr val="tx1"/>
            </a:solidFill>
            <a:miter lim="800000"/>
            <a:headEnd/>
            <a:tailEnd/>
          </a:ln>
          <a:effectLst>
            <a:outerShdw blurRad="63500" dist="101600" dir="2700000" algn="ctr" rotWithShape="0">
              <a:srgbClr val="B6ACB7">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20482" name="Rectangle 3"/>
          <p:cNvSpPr>
            <a:spLocks noGrp="1"/>
          </p:cNvSpPr>
          <p:nvPr>
            <p:ph type="body" idx="1"/>
          </p:nvPr>
        </p:nvSpPr>
        <p:spPr>
          <a:xfrm>
            <a:off x="457200" y="1736725"/>
            <a:ext cx="4279900" cy="4389438"/>
          </a:xfrm>
          <a:noFill/>
        </p:spPr>
        <p:txBody>
          <a:bodyPr/>
          <a:lstStyle/>
          <a:p>
            <a:pPr marL="0" indent="0">
              <a:buNone/>
            </a:pPr>
            <a:r>
              <a:rPr lang="en-US" dirty="0" smtClean="0">
                <a:latin typeface="Constantia" charset="0"/>
                <a:ea typeface="ＭＳ Ｐゴシック" charset="0"/>
                <a:cs typeface="ＭＳ Ｐゴシック" charset="0"/>
              </a:rPr>
              <a:t>Let’s revisit this page!</a:t>
            </a:r>
          </a:p>
          <a:p>
            <a:pPr marL="0" indent="0">
              <a:buNone/>
            </a:pPr>
            <a:endParaRPr lang="en-US" dirty="0" smtClean="0">
              <a:latin typeface="Constantia" charset="0"/>
              <a:ea typeface="ＭＳ Ｐゴシック" charset="0"/>
              <a:cs typeface="ＭＳ Ｐゴシック" charset="0"/>
            </a:endParaRPr>
          </a:p>
          <a:p>
            <a:r>
              <a:rPr lang="en-US" dirty="0" smtClean="0">
                <a:latin typeface="Constantia" charset="0"/>
                <a:ea typeface="ＭＳ Ｐゴシック" charset="0"/>
                <a:cs typeface="ＭＳ Ｐゴシック" charset="0"/>
              </a:rPr>
              <a:t>Question 199 asks for an analogy based on the quotation</a:t>
            </a:r>
          </a:p>
          <a:p>
            <a:r>
              <a:rPr lang="en-US" dirty="0" smtClean="0">
                <a:latin typeface="Constantia" charset="0"/>
                <a:ea typeface="ＭＳ Ｐゴシック" charset="0"/>
                <a:cs typeface="ＭＳ Ｐゴシック" charset="0"/>
              </a:rPr>
              <a:t>Question 200 also asks for an analogy</a:t>
            </a:r>
            <a:endParaRPr lang="en-US" altLang="ja-JP" dirty="0" smtClean="0">
              <a:latin typeface="Constantia" charset="0"/>
              <a:ea typeface="ＭＳ Ｐゴシック" charset="0"/>
              <a:cs typeface="ＭＳ Ｐゴシック" charset="0"/>
            </a:endParaRPr>
          </a:p>
        </p:txBody>
      </p:sp>
      <p:pic>
        <p:nvPicPr>
          <p:cNvPr id="190471" name="Picture 7" descr="5430_TXMWHTB_0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4962">
            <a:off x="4935538" y="1644650"/>
            <a:ext cx="3708400" cy="4799013"/>
          </a:xfrm>
          <a:prstGeom prst="rect">
            <a:avLst/>
          </a:prstGeom>
          <a:noFill/>
          <a:ln w="6350">
            <a:solidFill>
              <a:srgbClr val="000000"/>
            </a:solidFill>
            <a:miter lim="800000"/>
            <a:headEnd/>
            <a:tailEnd/>
          </a:ln>
          <a:effectLst>
            <a:outerShdw blurRad="63500" dist="101600" dir="2700000" algn="ctr" rotWithShape="0">
              <a:srgbClr val="B6ACB7">
                <a:alpha val="74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77277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23554" name="Rectangle 3"/>
          <p:cNvSpPr>
            <a:spLocks noGrp="1"/>
          </p:cNvSpPr>
          <p:nvPr>
            <p:ph type="body" idx="1"/>
          </p:nvPr>
        </p:nvSpPr>
        <p:spPr>
          <a:xfrm>
            <a:off x="457200" y="1736725"/>
            <a:ext cx="4089400" cy="4389438"/>
          </a:xfrm>
          <a:noFill/>
        </p:spPr>
        <p:txBody>
          <a:bodyPr/>
          <a:lstStyle/>
          <a:p>
            <a:pPr marL="0" indent="0" algn="just">
              <a:buNone/>
            </a:pPr>
            <a:r>
              <a:rPr lang="en-US" dirty="0" smtClean="0">
                <a:latin typeface="Constantia" charset="0"/>
                <a:ea typeface="ＭＳ Ｐゴシック" charset="0"/>
                <a:cs typeface="ＭＳ Ｐゴシック" charset="0"/>
              </a:rPr>
              <a:t>And let’s look again at Question 320. It asks students to read a secondary source and then to identify an effect of what is described in the document:</a:t>
            </a:r>
          </a:p>
          <a:p>
            <a:pPr marL="0" indent="0" algn="just">
              <a:buNone/>
            </a:pPr>
            <a:r>
              <a:rPr lang="en-US" dirty="0" smtClean="0">
                <a:latin typeface="Constantia" charset="0"/>
                <a:ea typeface="ＭＳ Ｐゴシック" charset="0"/>
                <a:cs typeface="ＭＳ Ｐゴシック" charset="0"/>
              </a:rPr>
              <a:t>“Which of the following occurred </a:t>
            </a:r>
            <a:r>
              <a:rPr lang="en-US" b="1" dirty="0" smtClean="0">
                <a:solidFill>
                  <a:srgbClr val="FF0000"/>
                </a:solidFill>
                <a:effectLst>
                  <a:outerShdw blurRad="38100" dist="38100" dir="2700000" algn="tl">
                    <a:srgbClr val="000000">
                      <a:alpha val="43137"/>
                    </a:srgbClr>
                  </a:outerShdw>
                </a:effectLst>
                <a:latin typeface="Constantia" charset="0"/>
                <a:ea typeface="ＭＳ Ｐゴシック" charset="0"/>
                <a:cs typeface="ＭＳ Ｐゴシック" charset="0"/>
              </a:rPr>
              <a:t>as a result </a:t>
            </a:r>
            <a:r>
              <a:rPr lang="en-US" dirty="0" smtClean="0">
                <a:latin typeface="Constantia" charset="0"/>
                <a:ea typeface="ＭＳ Ｐゴシック" charset="0"/>
                <a:cs typeface="ＭＳ Ｐゴシック" charset="0"/>
              </a:rPr>
              <a:t>of </a:t>
            </a:r>
            <a:r>
              <a:rPr lang="en-US" b="1" dirty="0" smtClean="0">
                <a:solidFill>
                  <a:srgbClr val="FF0000"/>
                </a:solidFill>
                <a:effectLst>
                  <a:outerShdw blurRad="38100" dist="38100" dir="2700000" algn="tl">
                    <a:srgbClr val="000000">
                      <a:alpha val="43137"/>
                    </a:srgbClr>
                  </a:outerShdw>
                </a:effectLst>
                <a:latin typeface="Constantia" charset="0"/>
                <a:ea typeface="ＭＳ Ｐゴシック" charset="0"/>
                <a:cs typeface="ＭＳ Ｐゴシック" charset="0"/>
              </a:rPr>
              <a:t>these attitudes</a:t>
            </a:r>
            <a:r>
              <a:rPr lang="en-US" dirty="0" smtClean="0">
                <a:latin typeface="Constantia" charset="0"/>
                <a:ea typeface="ＭＳ Ｐゴシック" charset="0"/>
                <a:cs typeface="ＭＳ Ｐゴシック" charset="0"/>
              </a:rPr>
              <a:t>?”</a:t>
            </a:r>
            <a:endParaRPr lang="en-US" dirty="0">
              <a:latin typeface="Constantia" charset="0"/>
              <a:ea typeface="ＭＳ Ｐゴシック" charset="0"/>
              <a:cs typeface="ＭＳ Ｐゴシック" charset="0"/>
            </a:endParaRPr>
          </a:p>
        </p:txBody>
      </p:sp>
      <p:pic>
        <p:nvPicPr>
          <p:cNvPr id="196613" name="Picture 5" descr="5430_TXMWHTB_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4620">
            <a:off x="4935538" y="1644650"/>
            <a:ext cx="3708400" cy="4799013"/>
          </a:xfrm>
          <a:prstGeom prst="rect">
            <a:avLst/>
          </a:prstGeom>
          <a:noFill/>
          <a:ln w="6350">
            <a:solidFill>
              <a:srgbClr val="000000"/>
            </a:solidFill>
            <a:miter lim="800000"/>
            <a:headEnd/>
            <a:tailEnd/>
          </a:ln>
          <a:effectLst>
            <a:outerShdw blurRad="63500" dist="101600" dir="2700000" algn="ctr" rotWithShape="0">
              <a:srgbClr val="B6ACB7">
                <a:alpha val="74998"/>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2219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344" y="1039635"/>
            <a:ext cx="3575726" cy="4893648"/>
          </a:xfrm>
          <a:prstGeom prst="rect">
            <a:avLst/>
          </a:prstGeom>
        </p:spPr>
        <p:txBody>
          <a:bodyPr wrap="square">
            <a:spAutoFit/>
          </a:bodyPr>
          <a:lstStyle/>
          <a:p>
            <a:r>
              <a:rPr lang="en-US" sz="2600" dirty="0" smtClean="0">
                <a:latin typeface="Constantia" charset="0"/>
                <a:ea typeface="ＭＳ Ｐゴシック" charset="0"/>
                <a:cs typeface="ＭＳ Ｐゴシック" charset="0"/>
              </a:rPr>
              <a:t>In Question 219, students examine a photograph and then apply their own content knowledge of “the major characteristics of  World War I, including  . . . trench warfare” (History 10 B) to </a:t>
            </a:r>
            <a:r>
              <a:rPr lang="en-US" sz="2600" dirty="0">
                <a:latin typeface="Constantia" charset="0"/>
                <a:ea typeface="ＭＳ Ｐゴシック" charset="0"/>
                <a:cs typeface="ＭＳ Ｐゴシック" charset="0"/>
              </a:rPr>
              <a:t>identify </a:t>
            </a:r>
            <a:r>
              <a:rPr lang="en-US" sz="2600" dirty="0" smtClean="0">
                <a:latin typeface="Constantia" charset="0"/>
                <a:ea typeface="ＭＳ Ｐゴシック" charset="0"/>
                <a:cs typeface="ＭＳ Ｐゴシック" charset="0"/>
              </a:rPr>
              <a:t>the conflict in the photograph.</a:t>
            </a:r>
            <a:endParaRPr lang="en-US" sz="2600" dirty="0">
              <a:latin typeface="Constantia" charset="0"/>
              <a:ea typeface="ＭＳ Ｐゴシック" charset="0"/>
              <a:cs typeface="ＭＳ Ｐゴシック" charset="0"/>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990642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Questions</a:t>
            </a:r>
            <a:endParaRPr lang="en-US" dirty="0"/>
          </a:p>
        </p:txBody>
      </p:sp>
      <p:sp>
        <p:nvSpPr>
          <p:cNvPr id="3" name="Content Placeholder 2"/>
          <p:cNvSpPr>
            <a:spLocks noGrp="1"/>
          </p:cNvSpPr>
          <p:nvPr>
            <p:ph idx="1"/>
          </p:nvPr>
        </p:nvSpPr>
        <p:spPr/>
        <p:txBody>
          <a:bodyPr/>
          <a:lstStyle/>
          <a:p>
            <a:r>
              <a:rPr lang="en-US" dirty="0"/>
              <a:t>What was this reading about</a:t>
            </a:r>
            <a:r>
              <a:rPr lang="en-US" dirty="0" smtClean="0"/>
              <a:t>?</a:t>
            </a:r>
          </a:p>
          <a:p>
            <a:r>
              <a:rPr lang="en-US" dirty="0"/>
              <a:t>What is the importance of </a:t>
            </a:r>
            <a:r>
              <a:rPr lang="en-US" dirty="0" smtClean="0"/>
              <a:t>prior knowledge in providing a context, or frame of reference, for the reading?</a:t>
            </a:r>
            <a:endParaRPr lang="en-US" dirty="0"/>
          </a:p>
        </p:txBody>
      </p:sp>
    </p:spTree>
    <p:extLst>
      <p:ext uri="{BB962C8B-B14F-4D97-AF65-F5344CB8AC3E}">
        <p14:creationId xmlns:p14="http://schemas.microsoft.com/office/powerpoint/2010/main" val="3208639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22530" name="Rectangle 3"/>
          <p:cNvSpPr>
            <a:spLocks noGrp="1"/>
          </p:cNvSpPr>
          <p:nvPr>
            <p:ph type="body" idx="1"/>
          </p:nvPr>
        </p:nvSpPr>
        <p:spPr>
          <a:xfrm>
            <a:off x="457200" y="1500587"/>
            <a:ext cx="4279900" cy="4389438"/>
          </a:xfrm>
          <a:noFill/>
        </p:spPr>
        <p:txBody>
          <a:bodyPr/>
          <a:lstStyle/>
          <a:p>
            <a:r>
              <a:rPr lang="en-US" b="1" dirty="0">
                <a:solidFill>
                  <a:srgbClr val="FF0000"/>
                </a:solidFill>
                <a:effectLst>
                  <a:outerShdw blurRad="38100" dist="38100" dir="2700000" algn="tl">
                    <a:srgbClr val="000000">
                      <a:alpha val="43137"/>
                    </a:srgbClr>
                  </a:outerShdw>
                </a:effectLst>
                <a:latin typeface="Constantia" charset="0"/>
                <a:ea typeface="ＭＳ Ｐゴシック" charset="0"/>
                <a:cs typeface="ＭＳ Ｐゴシック" charset="0"/>
              </a:rPr>
              <a:t>Every</a:t>
            </a:r>
            <a:r>
              <a:rPr lang="en-US" dirty="0">
                <a:latin typeface="Constantia" charset="0"/>
                <a:ea typeface="ＭＳ Ｐゴシック" charset="0"/>
                <a:cs typeface="ＭＳ Ｐゴシック" charset="0"/>
              </a:rPr>
              <a:t> </a:t>
            </a:r>
            <a:r>
              <a:rPr lang="en-US" dirty="0" smtClean="0">
                <a:latin typeface="Constantia" charset="0"/>
                <a:ea typeface="ＭＳ Ｐゴシック" charset="0"/>
                <a:cs typeface="ＭＳ Ｐゴシック" charset="0"/>
              </a:rPr>
              <a:t>World History TEKS </a:t>
            </a:r>
            <a:r>
              <a:rPr lang="en-US" dirty="0">
                <a:latin typeface="Constantia" charset="0"/>
                <a:ea typeface="ＭＳ Ｐゴシック" charset="0"/>
                <a:cs typeface="ＭＳ Ｐゴシック" charset="0"/>
              </a:rPr>
              <a:t>is </a:t>
            </a:r>
            <a:r>
              <a:rPr lang="en-US" dirty="0" smtClean="0">
                <a:latin typeface="Constantia" charset="0"/>
                <a:ea typeface="ＭＳ Ｐゴシック" charset="0"/>
                <a:cs typeface="ＭＳ Ｐゴシック" charset="0"/>
              </a:rPr>
              <a:t>covered</a:t>
            </a:r>
            <a:r>
              <a:rPr lang="en-US" dirty="0">
                <a:latin typeface="Constantia" charset="0"/>
                <a:ea typeface="ＭＳ Ｐゴシック" charset="0"/>
                <a:cs typeface="ＭＳ Ｐゴシック" charset="0"/>
              </a:rPr>
              <a:t> </a:t>
            </a:r>
            <a:r>
              <a:rPr lang="en-US" dirty="0" smtClean="0">
                <a:latin typeface="Constantia" charset="0"/>
                <a:ea typeface="ＭＳ Ｐゴシック" charset="0"/>
                <a:cs typeface="ＭＳ Ｐゴシック" charset="0"/>
              </a:rPr>
              <a:t>by items in the World History Test Bank.</a:t>
            </a:r>
            <a:endParaRPr lang="en-US" dirty="0">
              <a:latin typeface="Constantia" charset="0"/>
              <a:ea typeface="ＭＳ Ｐゴシック" charset="0"/>
              <a:cs typeface="ＭＳ Ｐゴシック" charset="0"/>
            </a:endParaRPr>
          </a:p>
          <a:p>
            <a:r>
              <a:rPr lang="en-US" dirty="0" smtClean="0">
                <a:latin typeface="Constantia" charset="0"/>
                <a:ea typeface="ＭＳ Ｐゴシック" charset="0"/>
                <a:cs typeface="ＭＳ Ｐゴシック" charset="0"/>
              </a:rPr>
              <a:t>Students have </a:t>
            </a:r>
            <a:r>
              <a:rPr lang="en-US" b="1" dirty="0" smtClean="0">
                <a:solidFill>
                  <a:srgbClr val="FF0000"/>
                </a:solidFill>
                <a:effectLst>
                  <a:outerShdw blurRad="38100" dist="38100" dir="2700000" algn="tl">
                    <a:srgbClr val="000000">
                      <a:alpha val="43137"/>
                    </a:srgbClr>
                  </a:outerShdw>
                </a:effectLst>
                <a:latin typeface="Constantia" charset="0"/>
                <a:ea typeface="ＭＳ Ｐゴシック" charset="0"/>
                <a:cs typeface="ＭＳ Ｐゴシック" charset="0"/>
              </a:rPr>
              <a:t>not</a:t>
            </a:r>
            <a:r>
              <a:rPr lang="en-US" dirty="0" smtClean="0">
                <a:latin typeface="Constantia" charset="0"/>
                <a:ea typeface="ＭＳ Ｐゴシック" charset="0"/>
                <a:cs typeface="ＭＳ Ｐゴシック" charset="0"/>
              </a:rPr>
              <a:t> seen any of these questions before—they are not in our book and they are not available to students. </a:t>
            </a:r>
          </a:p>
          <a:p>
            <a:r>
              <a:rPr lang="en-US" dirty="0" smtClean="0">
                <a:latin typeface="Constantia" charset="0"/>
                <a:ea typeface="ＭＳ Ｐゴシック" charset="0"/>
                <a:cs typeface="ＭＳ Ｐゴシック" charset="0"/>
              </a:rPr>
              <a:t>They are </a:t>
            </a:r>
            <a:r>
              <a:rPr lang="en-US" b="1" dirty="0" smtClean="0">
                <a:solidFill>
                  <a:srgbClr val="FF0000"/>
                </a:solidFill>
                <a:effectLst>
                  <a:outerShdw blurRad="38100" dist="38100" dir="2700000" algn="tl">
                    <a:srgbClr val="000000">
                      <a:alpha val="43137"/>
                    </a:srgbClr>
                  </a:outerShdw>
                </a:effectLst>
                <a:latin typeface="Constantia" charset="0"/>
                <a:ea typeface="ＭＳ Ｐゴシック" charset="0"/>
                <a:cs typeface="ＭＳ Ｐゴシック" charset="0"/>
              </a:rPr>
              <a:t>only</a:t>
            </a:r>
            <a:r>
              <a:rPr lang="en-US" dirty="0" smtClean="0">
                <a:latin typeface="Constantia" charset="0"/>
                <a:ea typeface="ＭＳ Ｐゴシック" charset="0"/>
                <a:cs typeface="ＭＳ Ｐゴシック" charset="0"/>
              </a:rPr>
              <a:t> available to districts purchasing the test bank.</a:t>
            </a:r>
            <a:endParaRPr lang="en-US" dirty="0">
              <a:latin typeface="Constanti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p:cNvSpPr>
          <p:nvPr>
            <p:ph type="title"/>
          </p:nvPr>
        </p:nvSpPr>
        <p:spPr>
          <a:xfrm>
            <a:off x="457200" y="301625"/>
            <a:ext cx="8229600" cy="1143000"/>
          </a:xfrm>
        </p:spPr>
        <p:txBody>
          <a:bodyPr/>
          <a:lstStyle/>
          <a:p>
            <a:pPr algn="ctr">
              <a:defRPr/>
            </a:pPr>
            <a:r>
              <a:rPr lang="en-US">
                <a:effectLst>
                  <a:outerShdw blurRad="38100" dist="38100" dir="2700000" algn="tl">
                    <a:srgbClr val="DDDDDD"/>
                  </a:outerShdw>
                </a:effectLst>
                <a:latin typeface="Calibri" charset="0"/>
                <a:ea typeface="ＭＳ Ｐゴシック" charset="0"/>
                <a:cs typeface="ＭＳ Ｐゴシック" charset="0"/>
              </a:rPr>
              <a:t>World History Test Bank</a:t>
            </a:r>
          </a:p>
        </p:txBody>
      </p:sp>
      <p:sp>
        <p:nvSpPr>
          <p:cNvPr id="25602" name="Rectangle 3"/>
          <p:cNvSpPr>
            <a:spLocks noGrp="1"/>
          </p:cNvSpPr>
          <p:nvPr>
            <p:ph type="body" idx="1"/>
          </p:nvPr>
        </p:nvSpPr>
        <p:spPr>
          <a:xfrm>
            <a:off x="239983" y="1507508"/>
            <a:ext cx="4826000" cy="5073297"/>
          </a:xfrm>
          <a:noFill/>
        </p:spPr>
        <p:txBody>
          <a:bodyPr/>
          <a:lstStyle/>
          <a:p>
            <a:pPr>
              <a:lnSpc>
                <a:spcPct val="90000"/>
              </a:lnSpc>
            </a:pPr>
            <a:r>
              <a:rPr lang="en-US" sz="2400" dirty="0">
                <a:latin typeface="Constantia" charset="0"/>
                <a:ea typeface="ＭＳ Ｐゴシック" charset="0"/>
                <a:cs typeface="ＭＳ Ｐゴシック" charset="0"/>
              </a:rPr>
              <a:t>All the TEKS are bookmarked.</a:t>
            </a:r>
          </a:p>
          <a:p>
            <a:pPr>
              <a:lnSpc>
                <a:spcPct val="90000"/>
              </a:lnSpc>
            </a:pPr>
            <a:r>
              <a:rPr lang="en-US" sz="2400" dirty="0">
                <a:latin typeface="Constantia" charset="0"/>
                <a:ea typeface="ＭＳ Ｐゴシック" charset="0"/>
                <a:cs typeface="ＭＳ Ｐゴシック" charset="0"/>
              </a:rPr>
              <a:t>You can copy and paste, </a:t>
            </a:r>
            <a:br>
              <a:rPr lang="en-US" sz="2400" dirty="0">
                <a:latin typeface="Constantia" charset="0"/>
                <a:ea typeface="ＭＳ Ｐゴシック" charset="0"/>
                <a:cs typeface="ＭＳ Ｐゴシック" charset="0"/>
              </a:rPr>
            </a:br>
            <a:r>
              <a:rPr lang="en-US" sz="2400" dirty="0">
                <a:latin typeface="Constantia" charset="0"/>
                <a:ea typeface="ＭＳ Ｐゴシック" charset="0"/>
                <a:cs typeface="ＭＳ Ｐゴシック" charset="0"/>
              </a:rPr>
              <a:t>use the snapshot tool, physically cut out items, or retype the items.  </a:t>
            </a:r>
          </a:p>
          <a:p>
            <a:pPr>
              <a:lnSpc>
                <a:spcPct val="90000"/>
              </a:lnSpc>
            </a:pPr>
            <a:r>
              <a:rPr lang="en-US" sz="2400" dirty="0">
                <a:latin typeface="Constantia" charset="0"/>
                <a:ea typeface="ＭＳ Ｐゴシック" charset="0"/>
                <a:cs typeface="ＭＳ Ｐゴシック" charset="0"/>
              </a:rPr>
              <a:t>We also include the questions themselves, without visuals, </a:t>
            </a:r>
            <a:br>
              <a:rPr lang="en-US" sz="2400" dirty="0">
                <a:latin typeface="Constantia" charset="0"/>
                <a:ea typeface="ＭＳ Ｐゴシック" charset="0"/>
                <a:cs typeface="ＭＳ Ｐゴシック" charset="0"/>
              </a:rPr>
            </a:br>
            <a:r>
              <a:rPr lang="en-US" sz="2400" dirty="0">
                <a:latin typeface="Constantia" charset="0"/>
                <a:ea typeface="ＭＳ Ｐゴシック" charset="0"/>
                <a:cs typeface="ＭＳ Ｐゴシック" charset="0"/>
              </a:rPr>
              <a:t>in an accompanying </a:t>
            </a:r>
            <a:br>
              <a:rPr lang="en-US" sz="2400" dirty="0">
                <a:latin typeface="Constantia" charset="0"/>
                <a:ea typeface="ＭＳ Ｐゴシック" charset="0"/>
                <a:cs typeface="ＭＳ Ｐゴシック" charset="0"/>
              </a:rPr>
            </a:br>
            <a:r>
              <a:rPr lang="en-US" sz="2400" dirty="0">
                <a:latin typeface="Constantia" charset="0"/>
                <a:ea typeface="ＭＳ Ｐゴシック" charset="0"/>
                <a:cs typeface="ＭＳ Ｐゴシック" charset="0"/>
              </a:rPr>
              <a:t>MS Word document to </a:t>
            </a:r>
            <a:br>
              <a:rPr lang="en-US" sz="2400" dirty="0">
                <a:latin typeface="Constantia" charset="0"/>
                <a:ea typeface="ＭＳ Ｐゴシック" charset="0"/>
                <a:cs typeface="ＭＳ Ｐゴシック" charset="0"/>
              </a:rPr>
            </a:br>
            <a:r>
              <a:rPr lang="en-US" sz="2400" dirty="0">
                <a:latin typeface="Constantia" charset="0"/>
                <a:ea typeface="ＭＳ Ｐゴシック" charset="0"/>
                <a:cs typeface="ＭＳ Ｐゴシック" charset="0"/>
              </a:rPr>
              <a:t>facilitate copying of items or incorporation into your </a:t>
            </a:r>
            <a:br>
              <a:rPr lang="en-US" sz="2400" dirty="0">
                <a:latin typeface="Constantia" charset="0"/>
                <a:ea typeface="ＭＳ Ｐゴシック" charset="0"/>
                <a:cs typeface="ＭＳ Ｐゴシック" charset="0"/>
              </a:rPr>
            </a:br>
            <a:r>
              <a:rPr lang="en-US" sz="2400" dirty="0">
                <a:latin typeface="Constantia" charset="0"/>
                <a:ea typeface="ＭＳ Ｐゴシック" charset="0"/>
                <a:cs typeface="ＭＳ Ｐゴシック" charset="0"/>
              </a:rPr>
              <a:t>district's own test bank.</a:t>
            </a:r>
            <a:endParaRPr lang="en-US" sz="2200" dirty="0">
              <a:latin typeface="Constantia" charset="0"/>
              <a:ea typeface="ＭＳ Ｐゴシック" charset="0"/>
              <a:cs typeface="ＭＳ Ｐゴシック" charset="0"/>
            </a:endParaRPr>
          </a:p>
        </p:txBody>
      </p:sp>
      <p:pic>
        <p:nvPicPr>
          <p:cNvPr id="199686" name="Picture 6" descr="5430_TXMWHTB_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2548">
            <a:off x="4935538" y="1644650"/>
            <a:ext cx="3778250" cy="4799013"/>
          </a:xfrm>
          <a:prstGeom prst="rect">
            <a:avLst/>
          </a:prstGeom>
          <a:noFill/>
          <a:ln w="6350">
            <a:solidFill>
              <a:schemeClr val="tx1"/>
            </a:solidFill>
            <a:miter lim="800000"/>
            <a:headEnd/>
            <a:tailEnd/>
          </a:ln>
          <a:effectLst>
            <a:outerShdw blurRad="63500" dist="101600" dir="2700000" algn="ctr" rotWithShape="0">
              <a:srgbClr val="B6ACB7">
                <a:alpha val="74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World History Test Bank</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US" dirty="0" smtClean="0">
                <a:solidFill>
                  <a:srgbClr val="000000"/>
                </a:solidFill>
                <a:latin typeface="Constantia"/>
                <a:cs typeface="Constantia"/>
              </a:rPr>
              <a:t>We are licensing intellectual property, not a book.</a:t>
            </a:r>
            <a:endParaRPr lang="en-US" dirty="0">
              <a:solidFill>
                <a:srgbClr val="000000"/>
              </a:solidFill>
              <a:latin typeface="Constantia"/>
              <a:cs typeface="Constantia"/>
            </a:endParaRPr>
          </a:p>
          <a:p>
            <a:r>
              <a:rPr lang="en-US" dirty="0" smtClean="0">
                <a:solidFill>
                  <a:srgbClr val="000000"/>
                </a:solidFill>
                <a:latin typeface="Constantia"/>
                <a:cs typeface="Constantia"/>
              </a:rPr>
              <a:t>No replacements will ever be needed.</a:t>
            </a:r>
            <a:endParaRPr lang="en-US" dirty="0">
              <a:solidFill>
                <a:srgbClr val="000000"/>
              </a:solidFill>
              <a:latin typeface="Constantia"/>
              <a:cs typeface="Constantia"/>
            </a:endParaRPr>
          </a:p>
          <a:p>
            <a:r>
              <a:rPr lang="en-US" dirty="0" smtClean="0">
                <a:solidFill>
                  <a:srgbClr val="000000"/>
                </a:solidFill>
                <a:latin typeface="Constantia"/>
                <a:cs typeface="Constantia"/>
              </a:rPr>
              <a:t>The terms of the license are generous—about as generous as they can be—</a:t>
            </a:r>
            <a:r>
              <a:rPr lang="en-US" b="1" dirty="0" smtClean="0">
                <a:solidFill>
                  <a:srgbClr val="FF0000"/>
                </a:solidFill>
                <a:effectLst>
                  <a:outerShdw blurRad="38100" dist="38100" dir="2700000" algn="tl">
                    <a:srgbClr val="000000">
                      <a:alpha val="43137"/>
                    </a:srgbClr>
                  </a:outerShdw>
                </a:effectLst>
                <a:latin typeface="Constantia"/>
                <a:cs typeface="Constantia"/>
              </a:rPr>
              <a:t>in perpetuity within your district!</a:t>
            </a:r>
          </a:p>
          <a:p>
            <a:r>
              <a:rPr lang="en-US" dirty="0" smtClean="0">
                <a:solidFill>
                  <a:srgbClr val="000000"/>
                </a:solidFill>
                <a:latin typeface="Constantia"/>
                <a:cs typeface="Constantia"/>
              </a:rPr>
              <a:t>When you purchase the test bank, think not only in terms of this year but </a:t>
            </a:r>
            <a:r>
              <a:rPr lang="en-US" b="1" dirty="0" smtClean="0">
                <a:solidFill>
                  <a:srgbClr val="FF0000"/>
                </a:solidFill>
                <a:effectLst>
                  <a:outerShdw blurRad="38100" dist="38100" dir="2700000" algn="tl">
                    <a:srgbClr val="000000">
                      <a:alpha val="43137"/>
                    </a:srgbClr>
                  </a:outerShdw>
                </a:effectLst>
                <a:latin typeface="Constantia"/>
                <a:cs typeface="Constantia"/>
              </a:rPr>
              <a:t>all future years.</a:t>
            </a:r>
            <a:endParaRPr lang="en-US" b="1" dirty="0" smtClean="0">
              <a:solidFill>
                <a:srgbClr val="FF0000"/>
              </a:solidFill>
              <a:latin typeface="Constantia"/>
              <a:cs typeface="Constantia"/>
            </a:endParaRPr>
          </a:p>
          <a:p>
            <a:r>
              <a:rPr lang="en-US" dirty="0" smtClean="0">
                <a:solidFill>
                  <a:srgbClr val="000000"/>
                </a:solidFill>
                <a:latin typeface="Constantia"/>
                <a:cs typeface="Constantia"/>
              </a:rPr>
              <a:t>Please order from our affiliate for digital products, </a:t>
            </a:r>
            <a:r>
              <a:rPr lang="en-US" b="1" dirty="0" smtClean="0">
                <a:solidFill>
                  <a:srgbClr val="FF0000"/>
                </a:solidFill>
                <a:effectLst>
                  <a:outerShdw blurRad="38100" dist="38100" dir="2700000" algn="tl">
                    <a:srgbClr val="000000">
                      <a:alpha val="43137"/>
                    </a:srgbClr>
                  </a:outerShdw>
                </a:effectLst>
                <a:latin typeface="Constantia"/>
                <a:cs typeface="Constantia"/>
              </a:rPr>
              <a:t>Education Plus</a:t>
            </a:r>
            <a:r>
              <a:rPr lang="en-US" dirty="0" smtClean="0">
                <a:solidFill>
                  <a:srgbClr val="000000"/>
                </a:solidFill>
                <a:latin typeface="Constantia"/>
                <a:cs typeface="Constantia"/>
              </a:rPr>
              <a:t>.  (We can provide your purchasing department with a sole source affidavit, W-9, conflict-of-interest form, etc.)</a:t>
            </a:r>
            <a:endParaRPr lang="en-US" dirty="0">
              <a:solidFill>
                <a:srgbClr val="000000"/>
              </a:solidFill>
              <a:latin typeface="Constantia"/>
              <a:cs typeface="Constantia"/>
            </a:endParaRPr>
          </a:p>
        </p:txBody>
      </p:sp>
    </p:spTree>
    <p:extLst>
      <p:ext uri="{BB962C8B-B14F-4D97-AF65-F5344CB8AC3E}">
        <p14:creationId xmlns:p14="http://schemas.microsoft.com/office/powerpoint/2010/main" val="3219647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441"/>
            <a:ext cx="9144000" cy="1129078"/>
          </a:xfrm>
        </p:spPr>
        <p:txBody>
          <a:bodyPr/>
          <a:lstStyle/>
          <a:p>
            <a:r>
              <a:rPr lang="en-US" sz="3200" b="1" dirty="0" smtClean="0">
                <a:effectLst>
                  <a:outerShdw blurRad="38100" dist="38100" dir="2700000" algn="tl">
                    <a:srgbClr val="000000">
                      <a:alpha val="43137"/>
                    </a:srgbClr>
                  </a:outerShdw>
                </a:effectLst>
              </a:rPr>
              <a:t>What to Remember about the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World History Test Bank:</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275" y="1022637"/>
            <a:ext cx="8042276" cy="4343400"/>
          </a:xfrm>
        </p:spPr>
        <p:txBody>
          <a:bodyPr>
            <a:noAutofit/>
          </a:bodyPr>
          <a:lstStyle/>
          <a:p>
            <a:pPr>
              <a:spcBef>
                <a:spcPts val="800"/>
              </a:spcBef>
            </a:pPr>
            <a:r>
              <a:rPr lang="en-US" dirty="0">
                <a:solidFill>
                  <a:schemeClr val="tx1"/>
                </a:solidFill>
                <a:latin typeface="Constantia"/>
                <a:cs typeface="Constantia"/>
              </a:rPr>
              <a:t>684 questions on the assessed TEKS and an additional 21 on the Social Studies Skills </a:t>
            </a:r>
            <a:r>
              <a:rPr lang="en-US" dirty="0" smtClean="0">
                <a:solidFill>
                  <a:schemeClr val="tx1"/>
                </a:solidFill>
                <a:latin typeface="Constantia"/>
                <a:cs typeface="Constantia"/>
              </a:rPr>
              <a:t>TEKS.</a:t>
            </a:r>
            <a:endParaRPr lang="en-US" dirty="0">
              <a:solidFill>
                <a:schemeClr val="tx1"/>
              </a:solidFill>
              <a:latin typeface="Constantia"/>
              <a:cs typeface="Constantia"/>
            </a:endParaRPr>
          </a:p>
          <a:p>
            <a:pPr>
              <a:spcBef>
                <a:spcPts val="800"/>
              </a:spcBef>
            </a:pPr>
            <a:r>
              <a:rPr lang="en-US" dirty="0" smtClean="0">
                <a:solidFill>
                  <a:schemeClr val="tx1"/>
                </a:solidFill>
                <a:latin typeface="Constantia"/>
                <a:cs typeface="Constantia"/>
              </a:rPr>
              <a:t>At least three and sometimes more than ten items per TEKS.</a:t>
            </a:r>
          </a:p>
          <a:p>
            <a:pPr>
              <a:spcBef>
                <a:spcPts val="800"/>
              </a:spcBef>
            </a:pPr>
            <a:r>
              <a:rPr lang="en-US" dirty="0" smtClean="0">
                <a:solidFill>
                  <a:schemeClr val="tx1"/>
                </a:solidFill>
                <a:latin typeface="Constantia"/>
                <a:cs typeface="Constantia"/>
              </a:rPr>
              <a:t>A special focus on the History TEKS.</a:t>
            </a:r>
          </a:p>
          <a:p>
            <a:pPr>
              <a:spcBef>
                <a:spcPts val="800"/>
              </a:spcBef>
            </a:pPr>
            <a:r>
              <a:rPr lang="en-US" dirty="0" smtClean="0">
                <a:solidFill>
                  <a:schemeClr val="tx1"/>
                </a:solidFill>
                <a:latin typeface="Constantia"/>
                <a:cs typeface="Constantia"/>
              </a:rPr>
              <a:t>Every tested TEKS is covered.</a:t>
            </a:r>
          </a:p>
          <a:p>
            <a:pPr>
              <a:spcBef>
                <a:spcPts val="800"/>
              </a:spcBef>
            </a:pPr>
            <a:r>
              <a:rPr lang="en-US" dirty="0" smtClean="0">
                <a:solidFill>
                  <a:schemeClr val="tx1"/>
                </a:solidFill>
                <a:latin typeface="Constantia"/>
                <a:cs typeface="Constantia"/>
              </a:rPr>
              <a:t>Test items directly focus on what each TEKS asks.</a:t>
            </a:r>
          </a:p>
          <a:p>
            <a:pPr>
              <a:spcBef>
                <a:spcPts val="800"/>
              </a:spcBef>
            </a:pPr>
            <a:r>
              <a:rPr lang="en-US" dirty="0" smtClean="0">
                <a:solidFill>
                  <a:schemeClr val="tx1"/>
                </a:solidFill>
                <a:latin typeface="Constantia"/>
                <a:cs typeface="Constantia"/>
              </a:rPr>
              <a:t>Many items have images, documentary excerpts or maps.</a:t>
            </a:r>
          </a:p>
          <a:p>
            <a:pPr>
              <a:spcBef>
                <a:spcPts val="800"/>
              </a:spcBef>
            </a:pPr>
            <a:r>
              <a:rPr lang="en-US" dirty="0" smtClean="0">
                <a:solidFill>
                  <a:schemeClr val="tx1"/>
                </a:solidFill>
                <a:latin typeface="Constantia"/>
                <a:cs typeface="Constantia"/>
              </a:rPr>
              <a:t>Enough questions to be used for teacher quizzes, unit tests, a district-wide midterm and a practice final.</a:t>
            </a:r>
          </a:p>
          <a:p>
            <a:pPr>
              <a:spcBef>
                <a:spcPts val="800"/>
              </a:spcBef>
            </a:pPr>
            <a:r>
              <a:rPr lang="en-US" dirty="0" smtClean="0">
                <a:solidFill>
                  <a:schemeClr val="tx1"/>
                </a:solidFill>
                <a:latin typeface="Constantia"/>
                <a:cs typeface="Constantia"/>
              </a:rPr>
              <a:t>Students have not seen these questions before.</a:t>
            </a:r>
          </a:p>
        </p:txBody>
      </p:sp>
    </p:spTree>
    <p:extLst>
      <p:ext uri="{BB962C8B-B14F-4D97-AF65-F5344CB8AC3E}">
        <p14:creationId xmlns:p14="http://schemas.microsoft.com/office/powerpoint/2010/main" val="48032739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a:t>
            </a:r>
            <a:endParaRPr lang="en-US" dirty="0"/>
          </a:p>
        </p:txBody>
      </p:sp>
      <p:sp>
        <p:nvSpPr>
          <p:cNvPr id="3" name="Content Placeholder 2"/>
          <p:cNvSpPr>
            <a:spLocks noGrp="1"/>
          </p:cNvSpPr>
          <p:nvPr>
            <p:ph idx="1"/>
          </p:nvPr>
        </p:nvSpPr>
        <p:spPr>
          <a:xfrm>
            <a:off x="0" y="300808"/>
            <a:ext cx="4010160" cy="6283540"/>
          </a:xfrm>
        </p:spPr>
        <p:txBody>
          <a:bodyPr>
            <a:normAutofit/>
          </a:bodyPr>
          <a:lstStyle/>
          <a:p>
            <a:pPr algn="ctr"/>
            <a:r>
              <a:rPr lang="en-US" sz="3000" b="1" dirty="0" smtClean="0">
                <a:solidFill>
                  <a:schemeClr val="accent2">
                    <a:lumMod val="60000"/>
                    <a:lumOff val="40000"/>
                  </a:schemeClr>
                </a:solidFill>
                <a:effectLst>
                  <a:outerShdw blurRad="38100" dist="38100" dir="2700000" algn="tl">
                    <a:srgbClr val="000000">
                      <a:alpha val="43137"/>
                    </a:srgbClr>
                  </a:outerShdw>
                </a:effectLst>
              </a:rPr>
              <a:t>Glossary of World History Terms</a:t>
            </a:r>
          </a:p>
          <a:p>
            <a:r>
              <a:rPr lang="en-US" sz="3500" dirty="0" smtClean="0">
                <a:solidFill>
                  <a:srgbClr val="FF0000"/>
                </a:solidFill>
                <a:effectLst>
                  <a:outerShdw blurRad="38100" dist="38100" dir="2700000" algn="tl">
                    <a:srgbClr val="000000">
                      <a:alpha val="43137"/>
                    </a:srgbClr>
                  </a:outerShdw>
                </a:effectLst>
                <a:latin typeface="Constantia"/>
                <a:cs typeface="Constantia"/>
              </a:rPr>
              <a:t>Bilingual edition has 111 pages.</a:t>
            </a:r>
            <a:endParaRPr lang="en-US" sz="3500" dirty="0">
              <a:solidFill>
                <a:srgbClr val="FF0000"/>
              </a:solidFill>
              <a:effectLst>
                <a:outerShdw blurRad="38100" dist="38100" dir="2700000" algn="tl">
                  <a:srgbClr val="000000">
                    <a:alpha val="43137"/>
                  </a:srgbClr>
                </a:outerShdw>
              </a:effectLst>
              <a:latin typeface="Constantia"/>
              <a:cs typeface="Constantia"/>
            </a:endParaRPr>
          </a:p>
          <a:p>
            <a:r>
              <a:rPr lang="en-US" sz="3500" dirty="0" smtClean="0">
                <a:solidFill>
                  <a:srgbClr val="FF0000"/>
                </a:solidFill>
                <a:effectLst>
                  <a:outerShdw blurRad="38100" dist="38100" dir="2700000" algn="tl">
                    <a:srgbClr val="000000">
                      <a:alpha val="43137"/>
                    </a:srgbClr>
                  </a:outerShdw>
                </a:effectLst>
                <a:latin typeface="Constantia"/>
                <a:cs typeface="Constantia"/>
              </a:rPr>
              <a:t>People, places, events and concepts are fully defined, identified or described.</a:t>
            </a:r>
            <a:endParaRPr lang="en-US" sz="3500" dirty="0">
              <a:solidFill>
                <a:srgbClr val="FF0000"/>
              </a:solidFill>
              <a:effectLst>
                <a:outerShdw blurRad="38100" dist="38100" dir="2700000" algn="tl">
                  <a:srgbClr val="000000">
                    <a:alpha val="43137"/>
                  </a:srgbClr>
                </a:outerShdw>
              </a:effectLst>
              <a:latin typeface="Constantia"/>
              <a:cs typeface="Constantia"/>
            </a:endParaRPr>
          </a:p>
        </p:txBody>
      </p:sp>
      <p:pic>
        <p:nvPicPr>
          <p:cNvPr id="4" name="Picture 3" descr="WH-ENG-GLOSSARYpg1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653" y="24658"/>
            <a:ext cx="5292347" cy="6858000"/>
          </a:xfrm>
          <a:prstGeom prst="rect">
            <a:avLst/>
          </a:prstGeom>
        </p:spPr>
      </p:pic>
    </p:spTree>
    <p:extLst>
      <p:ext uri="{BB962C8B-B14F-4D97-AF65-F5344CB8AC3E}">
        <p14:creationId xmlns:p14="http://schemas.microsoft.com/office/powerpoint/2010/main" val="259962612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GLOSSARYpg59.jpeg"/>
          <p:cNvPicPr>
            <a:picLocks noGrp="1" noChangeAspect="1"/>
          </p:cNvPicPr>
          <p:nvPr>
            <p:ph idx="1"/>
          </p:nvPr>
        </p:nvPicPr>
        <p:blipFill rotWithShape="1">
          <a:blip r:embed="rId2">
            <a:extLst>
              <a:ext uri="{28A0092B-C50C-407E-A947-70E740481C1C}">
                <a14:useLocalDpi xmlns:a14="http://schemas.microsoft.com/office/drawing/2010/main" val="0"/>
              </a:ext>
            </a:extLst>
          </a:blip>
          <a:srcRect l="-69969" r="-69969"/>
          <a:stretch/>
        </p:blipFill>
        <p:spPr>
          <a:xfrm>
            <a:off x="0" y="0"/>
            <a:ext cx="12794398" cy="6909884"/>
          </a:xfrm>
        </p:spPr>
      </p:pic>
      <p:sp>
        <p:nvSpPr>
          <p:cNvPr id="2" name="Title 1"/>
          <p:cNvSpPr>
            <a:spLocks noGrp="1"/>
          </p:cNvSpPr>
          <p:nvPr>
            <p:ph type="title"/>
          </p:nvPr>
        </p:nvSpPr>
        <p:spPr>
          <a:xfrm>
            <a:off x="209604" y="4657342"/>
            <a:ext cx="4118113" cy="1336956"/>
          </a:xfrm>
        </p:spPr>
        <p:txBody>
          <a:bodyPr/>
          <a:lstStyle/>
          <a:p>
            <a:pPr algn="l"/>
            <a:r>
              <a:rPr lang="en-US" b="1" dirty="0" smtClean="0">
                <a:effectLst>
                  <a:outerShdw blurRad="38100" dist="38100" dir="2700000" algn="tl">
                    <a:srgbClr val="000000">
                      <a:alpha val="43137"/>
                    </a:srgbClr>
                  </a:outerShdw>
                </a:effectLst>
              </a:rPr>
              <a:t>Glossary of World History Terms</a:t>
            </a:r>
            <a:r>
              <a:rPr lang="en-US" b="1" dirty="0" smtClean="0"/>
              <a:t/>
            </a:r>
            <a:br>
              <a:rPr lang="en-US" b="1" dirty="0" smtClean="0"/>
            </a:br>
            <a:r>
              <a:rPr lang="en-US" dirty="0" smtClean="0"/>
              <a:t/>
            </a:r>
            <a:br>
              <a:rPr lang="en-US" dirty="0" smtClean="0"/>
            </a:br>
            <a:r>
              <a:rPr lang="en-US" sz="4000" dirty="0" smtClean="0">
                <a:solidFill>
                  <a:srgbClr val="FF0000"/>
                </a:solidFill>
                <a:effectLst>
                  <a:outerShdw blurRad="38100" dist="38100" dir="2700000" algn="tl">
                    <a:srgbClr val="000000">
                      <a:alpha val="43137"/>
                    </a:srgbClr>
                  </a:outerShdw>
                </a:effectLst>
                <a:latin typeface="Constantia"/>
                <a:cs typeface="Constantia"/>
              </a:rPr>
              <a:t>The glossary is organized to follow the chapters of </a:t>
            </a:r>
            <a:br>
              <a:rPr lang="en-US" sz="4000" dirty="0" smtClean="0">
                <a:solidFill>
                  <a:srgbClr val="FF0000"/>
                </a:solidFill>
                <a:effectLst>
                  <a:outerShdw blurRad="38100" dist="38100" dir="2700000" algn="tl">
                    <a:srgbClr val="000000">
                      <a:alpha val="43137"/>
                    </a:srgbClr>
                  </a:outerShdw>
                </a:effectLst>
                <a:latin typeface="Constantia"/>
                <a:cs typeface="Constantia"/>
              </a:rPr>
            </a:br>
            <a:r>
              <a:rPr lang="en-US" sz="4000" dirty="0" smtClean="0">
                <a:solidFill>
                  <a:srgbClr val="FF0000"/>
                </a:solidFill>
                <a:effectLst>
                  <a:outerShdw blurRad="38100" dist="38100" dir="2700000" algn="tl">
                    <a:srgbClr val="000000">
                      <a:alpha val="43137"/>
                    </a:srgbClr>
                  </a:outerShdw>
                </a:effectLst>
                <a:latin typeface="Constantia"/>
                <a:cs typeface="Constantia"/>
              </a:rPr>
              <a:t>the book</a:t>
            </a:r>
            <a:endParaRPr lang="en-US" sz="4000" dirty="0">
              <a:solidFill>
                <a:srgbClr val="FF0000"/>
              </a:solidFill>
              <a:effectLst>
                <a:outerShdw blurRad="38100" dist="38100" dir="2700000" algn="tl">
                  <a:srgbClr val="000000">
                    <a:alpha val="43137"/>
                  </a:srgbClr>
                </a:outerShdw>
              </a:effectLst>
              <a:latin typeface="Constantia"/>
              <a:cs typeface="Constantia"/>
            </a:endParaRPr>
          </a:p>
        </p:txBody>
      </p:sp>
    </p:spTree>
    <p:extLst>
      <p:ext uri="{BB962C8B-B14F-4D97-AF65-F5344CB8AC3E}">
        <p14:creationId xmlns:p14="http://schemas.microsoft.com/office/powerpoint/2010/main" val="232081010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GLOSSARYpg37.jpeg"/>
          <p:cNvPicPr>
            <a:picLocks noGrp="1" noChangeAspect="1"/>
          </p:cNvPicPr>
          <p:nvPr>
            <p:ph idx="1"/>
          </p:nvPr>
        </p:nvPicPr>
        <p:blipFill>
          <a:blip r:embed="rId2">
            <a:extLst>
              <a:ext uri="{28A0092B-C50C-407E-A947-70E740481C1C}">
                <a14:useLocalDpi xmlns:a14="http://schemas.microsoft.com/office/drawing/2010/main" val="0"/>
              </a:ext>
            </a:extLst>
          </a:blip>
          <a:srcRect l="-69969" r="-69969"/>
          <a:stretch>
            <a:fillRect/>
          </a:stretch>
        </p:blipFill>
        <p:spPr>
          <a:xfrm>
            <a:off x="134630" y="0"/>
            <a:ext cx="12698331" cy="6858000"/>
          </a:xfrm>
        </p:spPr>
      </p:pic>
      <p:sp>
        <p:nvSpPr>
          <p:cNvPr id="5" name="Rectangle 4"/>
          <p:cNvSpPr/>
          <p:nvPr/>
        </p:nvSpPr>
        <p:spPr>
          <a:xfrm>
            <a:off x="-333222" y="2943752"/>
            <a:ext cx="4572000" cy="2554545"/>
          </a:xfrm>
          <a:prstGeom prst="rect">
            <a:avLst/>
          </a:prstGeom>
        </p:spPr>
        <p:txBody>
          <a:bodyPr>
            <a:spAutoFit/>
          </a:bodyPr>
          <a:lstStyle/>
          <a:p>
            <a:pPr algn="ctr"/>
            <a:r>
              <a:rPr lang="en-US" sz="4000" dirty="0">
                <a:solidFill>
                  <a:srgbClr val="FF0000"/>
                </a:solidFill>
                <a:effectLst>
                  <a:outerShdw blurRad="38100" dist="38100" dir="2700000" algn="tl">
                    <a:srgbClr val="000000">
                      <a:alpha val="43137"/>
                    </a:srgbClr>
                  </a:outerShdw>
                </a:effectLst>
                <a:latin typeface="Constantia"/>
                <a:cs typeface="Constantia"/>
              </a:rPr>
              <a:t>The same text </a:t>
            </a:r>
          </a:p>
          <a:p>
            <a:pPr algn="ctr"/>
            <a:r>
              <a:rPr lang="en-US" sz="4000" dirty="0">
                <a:solidFill>
                  <a:srgbClr val="FF0000"/>
                </a:solidFill>
                <a:effectLst>
                  <a:outerShdw blurRad="38100" dist="38100" dir="2700000" algn="tl">
                    <a:srgbClr val="000000">
                      <a:alpha val="43137"/>
                    </a:srgbClr>
                  </a:outerShdw>
                </a:effectLst>
                <a:latin typeface="Constantia"/>
                <a:cs typeface="Constantia"/>
              </a:rPr>
              <a:t>appears on </a:t>
            </a:r>
          </a:p>
          <a:p>
            <a:pPr algn="ctr"/>
            <a:r>
              <a:rPr lang="en-US" sz="4000" dirty="0">
                <a:solidFill>
                  <a:srgbClr val="FF0000"/>
                </a:solidFill>
                <a:effectLst>
                  <a:outerShdw blurRad="38100" dist="38100" dir="2700000" algn="tl">
                    <a:srgbClr val="000000">
                      <a:alpha val="43137"/>
                    </a:srgbClr>
                  </a:outerShdw>
                </a:effectLst>
                <a:latin typeface="Constantia"/>
                <a:cs typeface="Constantia"/>
              </a:rPr>
              <a:t>facing pages </a:t>
            </a:r>
            <a:endParaRPr lang="en-US" sz="4000" dirty="0" smtClean="0">
              <a:solidFill>
                <a:srgbClr val="FF0000"/>
              </a:solidFill>
              <a:effectLst>
                <a:outerShdw blurRad="38100" dist="38100" dir="2700000" algn="tl">
                  <a:srgbClr val="000000">
                    <a:alpha val="43137"/>
                  </a:srgbClr>
                </a:outerShdw>
              </a:effectLst>
              <a:latin typeface="Constantia"/>
              <a:cs typeface="Constantia"/>
            </a:endParaRPr>
          </a:p>
          <a:p>
            <a:pPr algn="ctr"/>
            <a:r>
              <a:rPr lang="en-US" sz="4000" dirty="0">
                <a:solidFill>
                  <a:srgbClr val="FF0000"/>
                </a:solidFill>
                <a:effectLst>
                  <a:outerShdw blurRad="38100" dist="38100" dir="2700000" algn="tl">
                    <a:srgbClr val="000000">
                      <a:alpha val="43137"/>
                    </a:srgbClr>
                  </a:outerShdw>
                </a:effectLst>
                <a:latin typeface="Constantia"/>
                <a:cs typeface="Constantia"/>
              </a:rPr>
              <a:t>i</a:t>
            </a:r>
            <a:r>
              <a:rPr lang="en-US" sz="4000" dirty="0" smtClean="0">
                <a:solidFill>
                  <a:srgbClr val="FF0000"/>
                </a:solidFill>
                <a:effectLst>
                  <a:outerShdw blurRad="38100" dist="38100" dir="2700000" algn="tl">
                    <a:srgbClr val="000000">
                      <a:alpha val="43137"/>
                    </a:srgbClr>
                  </a:outerShdw>
                </a:effectLst>
                <a:latin typeface="Constantia"/>
                <a:cs typeface="Constantia"/>
              </a:rPr>
              <a:t>n Spanish</a:t>
            </a:r>
            <a:endParaRPr lang="en-US" sz="4000" dirty="0">
              <a:solidFill>
                <a:srgbClr val="FF0000"/>
              </a:solidFill>
              <a:effectLst>
                <a:outerShdw blurRad="38100" dist="38100" dir="2700000" algn="tl">
                  <a:srgbClr val="000000">
                    <a:alpha val="43137"/>
                  </a:srgbClr>
                </a:outerShdw>
              </a:effectLst>
              <a:latin typeface="Constantia"/>
              <a:cs typeface="Constantia"/>
            </a:endParaRPr>
          </a:p>
        </p:txBody>
      </p:sp>
      <p:sp>
        <p:nvSpPr>
          <p:cNvPr id="2" name="Title 1"/>
          <p:cNvSpPr>
            <a:spLocks noGrp="1"/>
          </p:cNvSpPr>
          <p:nvPr>
            <p:ph type="title"/>
          </p:nvPr>
        </p:nvSpPr>
        <p:spPr>
          <a:xfrm>
            <a:off x="352000" y="1460888"/>
            <a:ext cx="3174289" cy="1336956"/>
          </a:xfrm>
        </p:spPr>
        <p:txBody>
          <a:bodyPr/>
          <a:lstStyle/>
          <a:p>
            <a:r>
              <a:rPr lang="en-US" sz="4200" b="1" dirty="0" smtClean="0">
                <a:effectLst>
                  <a:outerShdw blurRad="38100" dist="38100" dir="2700000" algn="tl">
                    <a:srgbClr val="000000">
                      <a:alpha val="43137"/>
                    </a:srgbClr>
                  </a:outerShdw>
                </a:effectLst>
              </a:rPr>
              <a:t>Glossary of World History Terms</a:t>
            </a:r>
            <a:endParaRPr lang="en-US" sz="4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732110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ENG-GLOSSARYpg30.jpeg"/>
          <p:cNvPicPr>
            <a:picLocks noGrp="1" noChangeAspect="1"/>
          </p:cNvPicPr>
          <p:nvPr>
            <p:ph idx="1"/>
          </p:nvPr>
        </p:nvPicPr>
        <p:blipFill>
          <a:blip r:embed="rId2">
            <a:extLst>
              <a:ext uri="{28A0092B-C50C-407E-A947-70E740481C1C}">
                <a14:useLocalDpi xmlns:a14="http://schemas.microsoft.com/office/drawing/2010/main" val="0"/>
              </a:ext>
            </a:extLst>
          </a:blip>
          <a:srcRect l="-69969" r="-69969"/>
          <a:stretch>
            <a:fillRect/>
          </a:stretch>
        </p:blipFill>
        <p:spPr>
          <a:xfrm>
            <a:off x="134631" y="0"/>
            <a:ext cx="12698331" cy="6858000"/>
          </a:xfrm>
        </p:spPr>
      </p:pic>
      <p:sp>
        <p:nvSpPr>
          <p:cNvPr id="2" name="Title 1"/>
          <p:cNvSpPr>
            <a:spLocks noGrp="1"/>
          </p:cNvSpPr>
          <p:nvPr>
            <p:ph type="title"/>
          </p:nvPr>
        </p:nvSpPr>
        <p:spPr>
          <a:xfrm>
            <a:off x="134631" y="2590663"/>
            <a:ext cx="3581169" cy="3443174"/>
          </a:xfrm>
        </p:spPr>
        <p:txBody>
          <a:bodyPr/>
          <a:lstStyle/>
          <a:p>
            <a:r>
              <a:rPr lang="en-US" b="1" dirty="0" smtClean="0">
                <a:effectLst>
                  <a:outerShdw blurRad="38100" dist="38100" dir="2700000" algn="tl">
                    <a:srgbClr val="000000">
                      <a:alpha val="43137"/>
                    </a:srgbClr>
                  </a:outerShdw>
                </a:effectLst>
              </a:rPr>
              <a:t>A Glossary of World History Terms</a:t>
            </a:r>
            <a:br>
              <a:rPr lang="en-US" b="1" dirty="0" smtClean="0">
                <a:effectLst>
                  <a:outerShdw blurRad="38100" dist="38100" dir="2700000" algn="tl">
                    <a:srgbClr val="000000">
                      <a:alpha val="43137"/>
                    </a:srgbClr>
                  </a:outerShdw>
                </a:effectLst>
              </a:rPr>
            </a:br>
            <a:r>
              <a:rPr lang="en-US" dirty="0"/>
              <a:t/>
            </a:r>
            <a:br>
              <a:rPr lang="en-US" dirty="0"/>
            </a:br>
            <a:r>
              <a:rPr lang="en-US" sz="4000" dirty="0" smtClean="0">
                <a:solidFill>
                  <a:srgbClr val="FF0000"/>
                </a:solidFill>
                <a:effectLst>
                  <a:outerShdw blurRad="38100" dist="38100" dir="2700000" algn="tl">
                    <a:srgbClr val="000000">
                      <a:alpha val="43137"/>
                    </a:srgbClr>
                  </a:outerShdw>
                </a:effectLst>
                <a:latin typeface="Constantia"/>
                <a:cs typeface="Constantia"/>
              </a:rPr>
              <a:t>Also available in an English- only edition</a:t>
            </a:r>
            <a:br>
              <a:rPr lang="en-US" sz="4000" dirty="0" smtClean="0">
                <a:solidFill>
                  <a:srgbClr val="FF0000"/>
                </a:solidFill>
                <a:effectLst>
                  <a:outerShdw blurRad="38100" dist="38100" dir="2700000" algn="tl">
                    <a:srgbClr val="000000">
                      <a:alpha val="43137"/>
                    </a:srgbClr>
                  </a:outerShdw>
                </a:effectLst>
                <a:latin typeface="Constantia"/>
                <a:cs typeface="Constantia"/>
              </a:rPr>
            </a:br>
            <a:r>
              <a:rPr lang="en-US" sz="4000" dirty="0" smtClean="0">
                <a:solidFill>
                  <a:srgbClr val="FF0000"/>
                </a:solidFill>
                <a:effectLst>
                  <a:outerShdw blurRad="38100" dist="38100" dir="2700000" algn="tl">
                    <a:srgbClr val="000000">
                      <a:alpha val="43137"/>
                    </a:srgbClr>
                  </a:outerShdw>
                </a:effectLst>
                <a:latin typeface="Constantia"/>
                <a:cs typeface="Constantia"/>
              </a:rPr>
              <a:t>(57 pp.) </a:t>
            </a:r>
            <a:endParaRPr lang="en-US" sz="4000" dirty="0">
              <a:solidFill>
                <a:srgbClr val="FF0000"/>
              </a:solidFill>
              <a:effectLst>
                <a:outerShdw blurRad="38100" dist="38100" dir="2700000" algn="tl">
                  <a:srgbClr val="000000">
                    <a:alpha val="43137"/>
                  </a:srgbClr>
                </a:outerShdw>
              </a:effectLst>
              <a:latin typeface="Constantia"/>
              <a:cs typeface="Constantia"/>
            </a:endParaRPr>
          </a:p>
        </p:txBody>
      </p:sp>
    </p:spTree>
    <p:extLst>
      <p:ext uri="{BB962C8B-B14F-4D97-AF65-F5344CB8AC3E}">
        <p14:creationId xmlns:p14="http://schemas.microsoft.com/office/powerpoint/2010/main" val="33282532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9993" t="8576" r="-11032" b="4977"/>
          <a:stretch/>
        </p:blipFill>
        <p:spPr>
          <a:xfrm>
            <a:off x="166688" y="0"/>
            <a:ext cx="8977312" cy="6858000"/>
          </a:xfrm>
        </p:spPr>
      </p:pic>
    </p:spTree>
    <p:extLst>
      <p:ext uri="{BB962C8B-B14F-4D97-AF65-F5344CB8AC3E}">
        <p14:creationId xmlns:p14="http://schemas.microsoft.com/office/powerpoint/2010/main" val="27821681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t="8614" b="8614"/>
          <a:stretch>
            <a:fillRect/>
          </a:stretch>
        </p:blipFill>
        <p:spPr>
          <a:xfrm>
            <a:off x="549275" y="284163"/>
            <a:ext cx="8339138" cy="6573837"/>
          </a:xfrm>
        </p:spPr>
      </p:pic>
    </p:spTree>
    <p:extLst>
      <p:ext uri="{BB962C8B-B14F-4D97-AF65-F5344CB8AC3E}">
        <p14:creationId xmlns:p14="http://schemas.microsoft.com/office/powerpoint/2010/main" val="8490925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55488"/>
            <a:ext cx="8042276" cy="1336956"/>
          </a:xfrm>
        </p:spPr>
        <p:txBody>
          <a:bodyPr/>
          <a:lstStyle/>
          <a:p>
            <a:r>
              <a:rPr lang="en-US" b="1" dirty="0" smtClean="0">
                <a:effectLst>
                  <a:outerShdw blurRad="38100" dist="38100" dir="2700000" algn="tl">
                    <a:srgbClr val="000000">
                      <a:alpha val="43137"/>
                    </a:srgbClr>
                  </a:outerShdw>
                </a:effectLst>
              </a:rPr>
              <a:t>The Critical Importance of Possessing a Larger Framework</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275" y="2514600"/>
            <a:ext cx="8042276" cy="4343400"/>
          </a:xfrm>
        </p:spPr>
        <p:txBody>
          <a:bodyPr/>
          <a:lstStyle/>
          <a:p>
            <a:r>
              <a:rPr lang="en-US" dirty="0" smtClean="0"/>
              <a:t>How can students learn all of the myriad names, events, dates and facts of World History if they have no framework in which to place them?  </a:t>
            </a:r>
            <a:endParaRPr lang="en-US" dirty="0"/>
          </a:p>
          <a:p>
            <a:r>
              <a:rPr lang="en-US" dirty="0" smtClean="0"/>
              <a:t>How can students understand and relate all these facts if they are simply random events, and students don’t see any bigger picture?  These events simply appear to them, absent any larger context.</a:t>
            </a:r>
            <a:endParaRPr lang="en-US" dirty="0"/>
          </a:p>
        </p:txBody>
      </p:sp>
    </p:spTree>
    <p:extLst>
      <p:ext uri="{BB962C8B-B14F-4D97-AF65-F5344CB8AC3E}">
        <p14:creationId xmlns:p14="http://schemas.microsoft.com/office/powerpoint/2010/main" val="23834925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orld History DVD Disk.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1033" t="6" r="-9669" b="-1"/>
          <a:stretch/>
        </p:blipFill>
        <p:spPr>
          <a:xfrm>
            <a:off x="317471" y="257980"/>
            <a:ext cx="8591550" cy="6750050"/>
          </a:xfrm>
        </p:spPr>
      </p:pic>
      <p:sp>
        <p:nvSpPr>
          <p:cNvPr id="5" name="TextBox 4"/>
          <p:cNvSpPr txBox="1"/>
          <p:nvPr/>
        </p:nvSpPr>
        <p:spPr>
          <a:xfrm>
            <a:off x="0" y="0"/>
            <a:ext cx="9143999" cy="2677656"/>
          </a:xfrm>
          <a:prstGeom prst="rect">
            <a:avLst/>
          </a:prstGeom>
          <a:solidFill>
            <a:srgbClr val="FFFFFF">
              <a:alpha val="55000"/>
            </a:srgbClr>
          </a:solidFill>
        </p:spPr>
        <p:txBody>
          <a:bodyPr wrap="square" rtlCol="0">
            <a:spAutoFit/>
          </a:bodyPr>
          <a:lstStyle/>
          <a:p>
            <a:r>
              <a:rPr lang="en-US" sz="2400" b="1" dirty="0" smtClean="0">
                <a:solidFill>
                  <a:srgbClr val="FF0000"/>
                </a:solidFill>
                <a:effectLst>
                  <a:outerShdw blurRad="38100" dist="38100" dir="2700000" algn="tl">
                    <a:srgbClr val="000000">
                      <a:alpha val="43137"/>
                    </a:srgbClr>
                  </a:outerShdw>
                </a:effectLst>
              </a:rPr>
              <a:t>Our new World History video includes a “Survey of World History” that provides a very basic framework for your students—i.e., an “advance organizer” for the entire course, based on the TEKS, which students can access at any time on the Internet. This overview provides the contextual framework into which educated adults instinctively fit the specific periods, achievements and events of world history.</a:t>
            </a:r>
            <a:endParaRPr lang="en-US" sz="2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66262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308114"/>
            <a:ext cx="8473585" cy="1336956"/>
          </a:xfrm>
        </p:spPr>
        <p:txBody>
          <a:bodyPr/>
          <a:lstStyle/>
          <a:p>
            <a:r>
              <a:rPr lang="en-US" b="1" dirty="0" smtClean="0">
                <a:solidFill>
                  <a:srgbClr val="FF0000"/>
                </a:solidFill>
                <a:effectLst>
                  <a:outerShdw blurRad="38100" dist="38100" dir="2700000" algn="tl">
                    <a:srgbClr val="000000">
                      <a:alpha val="43137"/>
                    </a:srgbClr>
                  </a:outerShdw>
                </a:effectLst>
              </a:rPr>
              <a:t>Video: </a:t>
            </a:r>
            <a:r>
              <a:rPr lang="en-US" b="1" dirty="0" smtClean="0">
                <a:solidFill>
                  <a:schemeClr val="bg2">
                    <a:lumMod val="50000"/>
                  </a:schemeClr>
                </a:solidFill>
                <a:effectLst>
                  <a:outerShdw blurRad="38100" dist="38100" dir="2700000" algn="tl">
                    <a:srgbClr val="000000">
                      <a:alpha val="43137"/>
                    </a:srgbClr>
                  </a:outerShdw>
                </a:effectLst>
              </a:rPr>
              <a:t>A Guide to Mastering the TEKS in World History</a:t>
            </a:r>
            <a:endParaRPr lang="en-US" b="1" dirty="0">
              <a:solidFill>
                <a:schemeClr val="bg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275" y="1800739"/>
            <a:ext cx="8042276" cy="4343400"/>
          </a:xfrm>
        </p:spPr>
        <p:txBody>
          <a:bodyPr>
            <a:normAutofit fontScale="85000" lnSpcReduction="20000"/>
          </a:bodyPr>
          <a:lstStyle/>
          <a:p>
            <a:r>
              <a:rPr lang="en-US" b="1" dirty="0" smtClean="0">
                <a:solidFill>
                  <a:schemeClr val="accent2">
                    <a:lumMod val="60000"/>
                    <a:lumOff val="40000"/>
                  </a:schemeClr>
                </a:solidFill>
                <a:effectLst>
                  <a:outerShdw blurRad="38100" dist="38100" dir="2700000" algn="tl">
                    <a:srgbClr val="000000">
                      <a:alpha val="43137"/>
                    </a:srgbClr>
                  </a:outerShdw>
                </a:effectLst>
              </a:rPr>
              <a:t>Introduction</a:t>
            </a:r>
          </a:p>
          <a:p>
            <a:r>
              <a:rPr lang="en-US" b="1" dirty="0" smtClean="0">
                <a:solidFill>
                  <a:schemeClr val="accent2">
                    <a:lumMod val="60000"/>
                    <a:lumOff val="40000"/>
                  </a:schemeClr>
                </a:solidFill>
                <a:effectLst>
                  <a:outerShdw blurRad="38100" dist="38100" dir="2700000" algn="tl">
                    <a:srgbClr val="000000">
                      <a:alpha val="43137"/>
                    </a:srgbClr>
                  </a:outerShdw>
                </a:effectLst>
              </a:rPr>
              <a:t>STAAR Test</a:t>
            </a:r>
          </a:p>
          <a:p>
            <a:r>
              <a:rPr lang="en-US" b="1" dirty="0" smtClean="0">
                <a:solidFill>
                  <a:schemeClr val="accent2">
                    <a:lumMod val="60000"/>
                    <a:lumOff val="40000"/>
                  </a:schemeClr>
                </a:solidFill>
                <a:effectLst>
                  <a:outerShdw blurRad="38100" dist="38100" dir="2700000" algn="tl">
                    <a:srgbClr val="000000">
                      <a:alpha val="43137"/>
                    </a:srgbClr>
                  </a:outerShdw>
                </a:effectLst>
              </a:rPr>
              <a:t>World History Survey</a:t>
            </a:r>
          </a:p>
          <a:p>
            <a:r>
              <a:rPr lang="en-US" b="1" dirty="0" smtClean="0">
                <a:solidFill>
                  <a:schemeClr val="accent2">
                    <a:lumMod val="60000"/>
                    <a:lumOff val="40000"/>
                  </a:schemeClr>
                </a:solidFill>
                <a:effectLst>
                  <a:outerShdw blurRad="38100" dist="38100" dir="2700000" algn="tl">
                    <a:srgbClr val="000000">
                      <a:alpha val="43137"/>
                    </a:srgbClr>
                  </a:outerShdw>
                </a:effectLst>
              </a:rPr>
              <a:t>Special Features of the Book</a:t>
            </a:r>
          </a:p>
          <a:p>
            <a:r>
              <a:rPr lang="en-US" b="1" dirty="0" smtClean="0">
                <a:solidFill>
                  <a:schemeClr val="accent2">
                    <a:lumMod val="60000"/>
                    <a:lumOff val="40000"/>
                  </a:schemeClr>
                </a:solidFill>
                <a:effectLst>
                  <a:outerShdw blurRad="38100" dist="38100" dir="2700000" algn="tl">
                    <a:srgbClr val="000000">
                      <a:alpha val="43137"/>
                    </a:srgbClr>
                  </a:outerShdw>
                </a:effectLst>
              </a:rPr>
              <a:t>Glossary – World History Terms</a:t>
            </a:r>
          </a:p>
          <a:p>
            <a:r>
              <a:rPr lang="en-US" b="1" dirty="0" smtClean="0">
                <a:solidFill>
                  <a:schemeClr val="accent2">
                    <a:lumMod val="60000"/>
                    <a:lumOff val="40000"/>
                  </a:schemeClr>
                </a:solidFill>
                <a:effectLst>
                  <a:outerShdw blurRad="38100" dist="38100" dir="2700000" algn="tl">
                    <a:srgbClr val="000000">
                      <a:alpha val="43137"/>
                    </a:srgbClr>
                  </a:outerShdw>
                </a:effectLst>
              </a:rPr>
              <a:t>World History Test Bank</a:t>
            </a:r>
          </a:p>
          <a:p>
            <a:r>
              <a:rPr lang="en-US" b="1" dirty="0" smtClean="0">
                <a:solidFill>
                  <a:schemeClr val="accent2">
                    <a:lumMod val="60000"/>
                    <a:lumOff val="40000"/>
                  </a:schemeClr>
                </a:solidFill>
                <a:effectLst>
                  <a:outerShdw blurRad="38100" dist="38100" dir="2700000" algn="tl">
                    <a:srgbClr val="000000">
                      <a:alpha val="43137"/>
                    </a:srgbClr>
                  </a:outerShdw>
                </a:effectLst>
              </a:rPr>
              <a:t>Copyright/Copying Policies</a:t>
            </a:r>
          </a:p>
          <a:p>
            <a:r>
              <a:rPr lang="en-US" b="1" dirty="0" smtClean="0">
                <a:solidFill>
                  <a:schemeClr val="accent2">
                    <a:lumMod val="60000"/>
                    <a:lumOff val="40000"/>
                  </a:schemeClr>
                </a:solidFill>
                <a:effectLst>
                  <a:outerShdw blurRad="38100" dist="38100" dir="2700000" algn="tl">
                    <a:srgbClr val="000000">
                      <a:alpha val="43137"/>
                    </a:srgbClr>
                  </a:outerShdw>
                </a:effectLst>
              </a:rPr>
              <a:t>IMA Funding</a:t>
            </a:r>
          </a:p>
          <a:p>
            <a:r>
              <a:rPr lang="en-US" b="1" dirty="0" smtClean="0">
                <a:solidFill>
                  <a:schemeClr val="accent2">
                    <a:lumMod val="60000"/>
                    <a:lumOff val="40000"/>
                  </a:schemeClr>
                </a:solidFill>
                <a:effectLst>
                  <a:outerShdw blurRad="38100" dist="38100" dir="2700000" algn="tl">
                    <a:srgbClr val="000000">
                      <a:alpha val="43137"/>
                    </a:srgbClr>
                  </a:outerShdw>
                </a:effectLst>
              </a:rPr>
              <a:t>Contact Information</a:t>
            </a:r>
            <a:endParaRPr lang="en-US" b="1" dirty="0">
              <a:solidFill>
                <a:schemeClr val="accent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327775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Breeze.thmx</Template>
  <TotalTime>4356</TotalTime>
  <Words>1561</Words>
  <Application>Microsoft Macintosh PowerPoint</Application>
  <PresentationFormat>On-screen Show (4:3)</PresentationFormat>
  <Paragraphs>155</Paragraphs>
  <Slides>47</Slides>
  <Notes>3</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Breeze</vt:lpstr>
      <vt:lpstr>Flow</vt:lpstr>
      <vt:lpstr>Integrating Resources for World History</vt:lpstr>
      <vt:lpstr>World History Resources</vt:lpstr>
      <vt:lpstr>PowerPoint Presentation</vt:lpstr>
      <vt:lpstr>Critical Questions</vt:lpstr>
      <vt:lpstr>PowerPoint Presentation</vt:lpstr>
      <vt:lpstr>PowerPoint Presentation</vt:lpstr>
      <vt:lpstr>The Critical Importance of Possessing a Larger Framework</vt:lpstr>
      <vt:lpstr>PowerPoint Presentation</vt:lpstr>
      <vt:lpstr>Video: A Guide to Mastering the TEKS in World History</vt:lpstr>
      <vt:lpstr>What is the World History Test Bank?</vt:lpstr>
      <vt:lpstr>World History Test Bank</vt:lpstr>
      <vt:lpstr>World History Test Bank</vt:lpstr>
      <vt:lpstr>World History Test Bank</vt:lpstr>
      <vt:lpstr>World History Test Bank</vt:lpstr>
      <vt:lpstr>World History Test Bank</vt:lpstr>
      <vt:lpstr>World History Test Bank</vt:lpstr>
      <vt:lpstr>World History Test Bank</vt:lpstr>
      <vt:lpstr>World History Test Bank</vt:lpstr>
      <vt:lpstr>World History Test Bank</vt:lpstr>
      <vt:lpstr>World History Test Bank</vt:lpstr>
      <vt:lpstr>World History Test Bank</vt:lpstr>
      <vt:lpstr>World History Test Bank</vt:lpstr>
      <vt:lpstr>World History Test Bank</vt:lpstr>
      <vt:lpstr>World History Test Bank</vt:lpstr>
      <vt:lpstr>World History Test Bank</vt:lpstr>
      <vt:lpstr>World History Test Bank</vt:lpstr>
      <vt:lpstr>World History Test Bank</vt:lpstr>
      <vt:lpstr>TSSSA World History Challenge</vt:lpstr>
      <vt:lpstr>Question:   How can a test-writer embed a document in an assessment item and ask students a question about it that goes beyond assessing data-interpretation skills?</vt:lpstr>
      <vt:lpstr>The mystery unraveled!   </vt:lpstr>
      <vt:lpstr>  Typology of Released Questions on Documents:  </vt:lpstr>
      <vt:lpstr>  Typology of Released Questions on Documents </vt:lpstr>
      <vt:lpstr>PowerPoint Presentation</vt:lpstr>
      <vt:lpstr>PowerPoint Presentation</vt:lpstr>
      <vt:lpstr>PowerPoint Presentation</vt:lpstr>
      <vt:lpstr>World History Test Bank</vt:lpstr>
      <vt:lpstr>World History Test Bank</vt:lpstr>
      <vt:lpstr>World History Test Bank</vt:lpstr>
      <vt:lpstr>PowerPoint Presentation</vt:lpstr>
      <vt:lpstr>World History Test Bank</vt:lpstr>
      <vt:lpstr>World History Test Bank</vt:lpstr>
      <vt:lpstr>World History Test Bank</vt:lpstr>
      <vt:lpstr>What to Remember about the  World History Test Bank:</vt:lpstr>
      <vt:lpstr>Wor</vt:lpstr>
      <vt:lpstr>Glossary of World History Terms  The glossary is organized to follow the chapters of  the book</vt:lpstr>
      <vt:lpstr>Glossary of World History Terms</vt:lpstr>
      <vt:lpstr>A Glossary of World History Terms  Also available in an English- only edition (57 pp.)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World History Test Bank?</dc:title>
  <dc:creator>Mark</dc:creator>
  <cp:lastModifiedBy>Mark</cp:lastModifiedBy>
  <cp:revision>50</cp:revision>
  <dcterms:created xsi:type="dcterms:W3CDTF">2012-10-20T03:13:01Z</dcterms:created>
  <dcterms:modified xsi:type="dcterms:W3CDTF">2012-10-31T19:49:04Z</dcterms:modified>
</cp:coreProperties>
</file>